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Arimo"/>
      <p:regular r:id="rId19"/>
      <p:bold r:id="rId20"/>
      <p:italic r:id="rId21"/>
      <p:boldItalic r:id="rId22"/>
    </p:embeddedFont>
    <p:embeddedFont>
      <p:font typeface="Cambria Math"/>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j10d7BXMdZZ1FLKqP7ximOaQrf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bold.fntdata"/><Relationship Id="rId11" Type="http://schemas.openxmlformats.org/officeDocument/2006/relationships/slide" Target="slides/slide6.xml"/><Relationship Id="rId22" Type="http://schemas.openxmlformats.org/officeDocument/2006/relationships/font" Target="fonts/Arimo-boldItalic.fntdata"/><Relationship Id="rId10" Type="http://schemas.openxmlformats.org/officeDocument/2006/relationships/slide" Target="slides/slide5.xml"/><Relationship Id="rId21" Type="http://schemas.openxmlformats.org/officeDocument/2006/relationships/font" Target="fonts/Arimo-italic.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ambriaMath-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m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6.jpg"/><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4.jpg"/><Relationship Id="rId7" Type="http://schemas.openxmlformats.org/officeDocument/2006/relationships/image" Target="../media/image8.jpg"/><Relationship Id="rId8"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6.jpg"/><Relationship Id="rId5" Type="http://schemas.openxmlformats.org/officeDocument/2006/relationships/image" Target="../media/image8.jpg"/><Relationship Id="rId6"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7.jpg"/><Relationship Id="rId7"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0.jpg"/><Relationship Id="rId6" Type="http://schemas.openxmlformats.org/officeDocument/2006/relationships/image" Target="../media/image8.jpg"/><Relationship Id="rId7"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8.jpg"/><Relationship Id="rId6"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5.jpg"/><Relationship Id="rId7" Type="http://schemas.openxmlformats.org/officeDocument/2006/relationships/image" Target="../media/image8.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85" name="Google Shape;85;p1"/>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Title-R1d.png" id="86" name="Google Shape;86;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txBox="1"/>
          <p:nvPr/>
        </p:nvSpPr>
        <p:spPr>
          <a:xfrm>
            <a:off x="2450093" y="2890637"/>
            <a:ext cx="12852084" cy="1000274"/>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7200">
                <a:solidFill>
                  <a:srgbClr val="000000"/>
                </a:solidFill>
                <a:latin typeface="Arimo"/>
                <a:ea typeface="Arimo"/>
                <a:cs typeface="Arimo"/>
                <a:sym typeface="Arimo"/>
              </a:rPr>
              <a:t>Southern Region AWFISHNET</a:t>
            </a:r>
            <a:endParaRPr/>
          </a:p>
        </p:txBody>
      </p:sp>
      <p:sp>
        <p:nvSpPr>
          <p:cNvPr id="88" name="Google Shape;88;p1"/>
          <p:cNvSpPr txBox="1"/>
          <p:nvPr/>
        </p:nvSpPr>
        <p:spPr>
          <a:xfrm>
            <a:off x="762000" y="5865495"/>
            <a:ext cx="16306800" cy="923330"/>
          </a:xfrm>
          <a:prstGeom prst="rect">
            <a:avLst/>
          </a:prstGeom>
          <a:noFill/>
          <a:ln>
            <a:noFill/>
          </a:ln>
        </p:spPr>
        <p:txBody>
          <a:bodyPr anchorCtr="0" anchor="t" bIns="0" lIns="0" spcFirstLastPara="1" rIns="0" wrap="square" tIns="0">
            <a:spAutoFit/>
          </a:bodyPr>
          <a:lstStyle/>
          <a:p>
            <a:pPr indent="0" lvl="0" marL="0" marR="0" rtl="0" algn="ctr">
              <a:lnSpc>
                <a:spcPct val="90250"/>
              </a:lnSpc>
              <a:spcBef>
                <a:spcPts val="0"/>
              </a:spcBef>
              <a:spcAft>
                <a:spcPts val="0"/>
              </a:spcAft>
              <a:buNone/>
            </a:pPr>
            <a:r>
              <a:rPr lang="en-US" sz="2000">
                <a:solidFill>
                  <a:srgbClr val="808080"/>
                </a:solidFill>
                <a:latin typeface="Arimo"/>
                <a:ea typeface="Arimo"/>
                <a:cs typeface="Arimo"/>
                <a:sym typeface="Arimo"/>
              </a:rPr>
              <a:t>                     Mme Mashebane Thosago </a:t>
            </a:r>
            <a:endParaRPr/>
          </a:p>
          <a:p>
            <a:pPr indent="0" lvl="0" marL="0" marR="0" rtl="0" algn="ctr">
              <a:lnSpc>
                <a:spcPct val="90250"/>
              </a:lnSpc>
              <a:spcBef>
                <a:spcPts val="0"/>
              </a:spcBef>
              <a:spcAft>
                <a:spcPts val="0"/>
              </a:spcAft>
              <a:buNone/>
            </a:pPr>
            <a:r>
              <a:rPr lang="en-US" sz="2000">
                <a:solidFill>
                  <a:srgbClr val="808080"/>
                </a:solidFill>
                <a:latin typeface="Arimo"/>
                <a:ea typeface="Arimo"/>
                <a:cs typeface="Arimo"/>
                <a:sym typeface="Arimo"/>
              </a:rPr>
              <a:t>                            President: South Africa chapter                                                                                                     </a:t>
            </a:r>
            <a:endParaRPr/>
          </a:p>
          <a:p>
            <a:pPr indent="0" lvl="0" marL="0" marR="0" rtl="0" algn="ctr">
              <a:lnSpc>
                <a:spcPct val="90250"/>
              </a:lnSpc>
              <a:spcBef>
                <a:spcPts val="0"/>
              </a:spcBef>
              <a:spcAft>
                <a:spcPts val="0"/>
              </a:spcAft>
              <a:buNone/>
            </a:pPr>
            <a:r>
              <a:rPr lang="en-US" sz="2000">
                <a:solidFill>
                  <a:srgbClr val="808080"/>
                </a:solidFill>
                <a:latin typeface="Arimo"/>
                <a:ea typeface="Arimo"/>
                <a:cs typeface="Arimo"/>
                <a:sym typeface="Arimo"/>
              </a:rPr>
              <a:t>                             Contact details: +27630529295                </a:t>
            </a:r>
            <a:endParaRPr/>
          </a:p>
          <a:p>
            <a:pPr indent="0" lvl="0" marL="0" marR="0" rtl="0" algn="ctr">
              <a:lnSpc>
                <a:spcPct val="115188"/>
              </a:lnSpc>
              <a:spcBef>
                <a:spcPts val="0"/>
              </a:spcBef>
              <a:spcAft>
                <a:spcPts val="0"/>
              </a:spcAft>
              <a:buNone/>
            </a:pPr>
            <a:r>
              <a:t/>
            </a:r>
            <a:endParaRPr sz="1567">
              <a:solidFill>
                <a:srgbClr val="808080"/>
              </a:solidFill>
              <a:latin typeface="Arimo"/>
              <a:ea typeface="Arimo"/>
              <a:cs typeface="Arimo"/>
              <a:sym typeface="Arimo"/>
            </a:endParaRPr>
          </a:p>
        </p:txBody>
      </p:sp>
      <p:sp>
        <p:nvSpPr>
          <p:cNvPr id="89" name="Google Shape;89;p1"/>
          <p:cNvSpPr txBox="1"/>
          <p:nvPr/>
        </p:nvSpPr>
        <p:spPr>
          <a:xfrm>
            <a:off x="5434975" y="7406050"/>
            <a:ext cx="7595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mo"/>
                <a:ea typeface="Arimo"/>
                <a:cs typeface="Arimo"/>
                <a:sym typeface="Arimo"/>
              </a:rPr>
              <a:t>           Oceans20 South Africa Inception Meeting for Stakeholders</a:t>
            </a:r>
            <a:endParaRPr sz="1800">
              <a:solidFill>
                <a:schemeClr val="dk1"/>
              </a:solidFill>
              <a:latin typeface="Arimo"/>
              <a:ea typeface="Arimo"/>
              <a:cs typeface="Arimo"/>
              <a:sym typeface="Arimo"/>
            </a:endParaRPr>
          </a:p>
          <a:p>
            <a:pPr indent="0" lvl="0" marL="0" marR="0" rtl="0" algn="l">
              <a:spcBef>
                <a:spcPts val="0"/>
              </a:spcBef>
              <a:spcAft>
                <a:spcPts val="0"/>
              </a:spcAft>
              <a:buNone/>
            </a:pPr>
            <a:r>
              <a:t/>
            </a:r>
            <a:endParaRPr sz="1800">
              <a:solidFill>
                <a:schemeClr val="dk1"/>
              </a:solidFill>
              <a:latin typeface="Arimo"/>
              <a:ea typeface="Arimo"/>
              <a:cs typeface="Arimo"/>
              <a:sym typeface="Arimo"/>
            </a:endParaRPr>
          </a:p>
          <a:p>
            <a:pPr indent="0" lvl="0" marL="0" marR="0" rtl="0" algn="l">
              <a:spcBef>
                <a:spcPts val="0"/>
              </a:spcBef>
              <a:spcAft>
                <a:spcPts val="0"/>
              </a:spcAft>
              <a:buNone/>
            </a:pPr>
            <a:r>
              <a:rPr lang="en-US" sz="1800">
                <a:solidFill>
                  <a:schemeClr val="dk1"/>
                </a:solidFill>
                <a:latin typeface="Arimo"/>
                <a:ea typeface="Arimo"/>
                <a:cs typeface="Arimo"/>
                <a:sym typeface="Arimo"/>
              </a:rPr>
              <a:t>					Mpumalanga, South Africa</a:t>
            </a:r>
            <a:endParaRPr/>
          </a:p>
          <a:p>
            <a:pPr indent="0" lvl="0" marL="0" marR="0" rtl="0" algn="l">
              <a:spcBef>
                <a:spcPts val="0"/>
              </a:spcBef>
              <a:spcAft>
                <a:spcPts val="0"/>
              </a:spcAft>
              <a:buNone/>
            </a:pPr>
            <a:r>
              <a:rPr lang="en-US" sz="1800">
                <a:solidFill>
                  <a:schemeClr val="dk1"/>
                </a:solidFill>
                <a:latin typeface="Arimo"/>
                <a:ea typeface="Arimo"/>
                <a:cs typeface="Arimo"/>
                <a:sym typeface="Arimo"/>
              </a:rPr>
              <a:t> 					28 May 2025</a:t>
            </a:r>
            <a:endParaRPr/>
          </a:p>
        </p:txBody>
      </p:sp>
      <p:pic>
        <p:nvPicPr>
          <p:cNvPr id="90" name="Google Shape;90;p1"/>
          <p:cNvPicPr preferRelativeResize="0"/>
          <p:nvPr/>
        </p:nvPicPr>
        <p:blipFill rotWithShape="1">
          <a:blip r:embed="rId6">
            <a:alphaModFix/>
          </a:blip>
          <a:srcRect b="0" l="0" r="0" t="0"/>
          <a:stretch/>
        </p:blipFill>
        <p:spPr>
          <a:xfrm>
            <a:off x="43003" y="19048"/>
            <a:ext cx="3630031" cy="2628900"/>
          </a:xfrm>
          <a:prstGeom prst="rect">
            <a:avLst/>
          </a:prstGeom>
          <a:noFill/>
          <a:ln>
            <a:noFill/>
          </a:ln>
        </p:spPr>
      </p:pic>
      <p:pic>
        <p:nvPicPr>
          <p:cNvPr id="91" name="Google Shape;91;p1"/>
          <p:cNvPicPr preferRelativeResize="0"/>
          <p:nvPr/>
        </p:nvPicPr>
        <p:blipFill rotWithShape="1">
          <a:blip r:embed="rId7">
            <a:alphaModFix/>
          </a:blip>
          <a:srcRect b="0" l="0" r="0" t="0"/>
          <a:stretch/>
        </p:blipFill>
        <p:spPr>
          <a:xfrm>
            <a:off x="15212924" y="-82314"/>
            <a:ext cx="3058577" cy="30299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80" name="Google Shape;180;p10"/>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roplets-HD-Content-R1d.png" id="181" name="Google Shape;181;p10"/>
          <p:cNvSpPr/>
          <p:nvPr/>
        </p:nvSpPr>
        <p:spPr>
          <a:xfrm>
            <a:off x="0" y="2324100"/>
            <a:ext cx="18288000" cy="7483793"/>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1" marL="326433" marR="0" rtl="0" algn="just">
              <a:lnSpc>
                <a:spcPct val="150000"/>
              </a:lnSpc>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a:p>
            <a:pPr indent="-326434" lvl="1" marL="652867" marR="0" rtl="0" algn="just">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AWFISHNET Malawi chapter has partnered with CDF Canada in the IAAM Project (Integrated Aquaculture - Agriculture to combat food insecurity in Malawi)</a:t>
            </a:r>
            <a:endParaRPr/>
          </a:p>
          <a:p>
            <a:pPr indent="-326433" lvl="1" marL="652867" marR="0" rtl="0" algn="just">
              <a:lnSpc>
                <a:spcPct val="150000"/>
              </a:lnSpc>
              <a:spcBef>
                <a:spcPts val="0"/>
              </a:spcBef>
              <a:spcAft>
                <a:spcPts val="0"/>
              </a:spcAft>
              <a:buNone/>
            </a:pPr>
            <a:r>
              <a:rPr b="0" i="0" lang="en-US" sz="2000" u="none" cap="none" strike="noStrike">
                <a:solidFill>
                  <a:srgbClr val="000000"/>
                </a:solidFill>
                <a:latin typeface="Arimo"/>
                <a:ea typeface="Arimo"/>
                <a:cs typeface="Arimo"/>
                <a:sym typeface="Arimo"/>
              </a:rPr>
              <a:t>In this project AWFISHNET will implement a number of activities including:</a:t>
            </a:r>
            <a:endParaRPr/>
          </a:p>
          <a:p>
            <a:pPr indent="-326434" lvl="1" marL="652867" marR="0" rtl="0" algn="just">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Building capacity of co-operatives and SMEs for value addition in fish value chains, including product quality, food safety, packaging etc.</a:t>
            </a:r>
            <a:endParaRPr/>
          </a:p>
          <a:p>
            <a:pPr indent="-326434" lvl="1" marL="652867" marR="0" rtl="0" algn="just">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Implement branding and marketing strategy and food safety protocols for value-added fish products for commercialization</a:t>
            </a:r>
            <a:endParaRPr/>
          </a:p>
          <a:p>
            <a:pPr indent="-326434" lvl="1" marL="652867" marR="0" rtl="0" algn="just">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Develop best practices on food nutrition and the production of fish-crop based nutrition products for household consumption</a:t>
            </a:r>
            <a:endParaRPr/>
          </a:p>
          <a:p>
            <a:pPr indent="-380047" lvl="1" marL="760095"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AWFISHNET Malawi is partnering with GIZ as beneficiaries in the Sustainable Aquatic Foods (SAF PROJECT)</a:t>
            </a:r>
            <a:endParaRPr/>
          </a:p>
          <a:p>
            <a:pPr indent="-380047" lvl="1" marL="760095" marR="0" rtl="0" algn="l">
              <a:lnSpc>
                <a:spcPct val="150000"/>
              </a:lnSpc>
              <a:spcBef>
                <a:spcPts val="0"/>
              </a:spcBef>
              <a:spcAft>
                <a:spcPts val="0"/>
              </a:spcAft>
              <a:buNone/>
            </a:pPr>
            <a:r>
              <a:rPr b="0" i="0" lang="en-US" sz="2000" u="none" cap="none" strike="noStrike">
                <a:solidFill>
                  <a:srgbClr val="000000"/>
                </a:solidFill>
                <a:latin typeface="Arimo"/>
                <a:ea typeface="Arimo"/>
                <a:cs typeface="Arimo"/>
                <a:sym typeface="Arimo"/>
              </a:rPr>
              <a:t>Activities in this project will include:</a:t>
            </a:r>
            <a:endParaRPr/>
          </a:p>
          <a:p>
            <a:pPr indent="-380047" lvl="1" marL="760095"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Capacity building of the Executive Members</a:t>
            </a:r>
            <a:endParaRPr/>
          </a:p>
          <a:p>
            <a:pPr indent="-380047" lvl="1" marL="760095"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Exchange programs</a:t>
            </a:r>
            <a:endParaRPr/>
          </a:p>
          <a:p>
            <a:pPr indent="-380047" lvl="1" marL="760095"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Business management skills/Business plan</a:t>
            </a:r>
            <a:endParaRPr/>
          </a:p>
          <a:p>
            <a:pPr indent="-380047" lvl="1" marL="760095"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Proposal designing and writing</a:t>
            </a:r>
            <a:endParaRPr/>
          </a:p>
          <a:p>
            <a:pPr indent="-212134" lvl="1" marL="652867" marR="0" rtl="0" algn="just">
              <a:lnSpc>
                <a:spcPct val="216444"/>
              </a:lnSpc>
              <a:spcBef>
                <a:spcPts val="0"/>
              </a:spcBef>
              <a:spcAft>
                <a:spcPts val="0"/>
              </a:spcAft>
              <a:buClr>
                <a:schemeClr val="dk1"/>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182" name="Google Shape;182;p10"/>
          <p:cNvSpPr/>
          <p:nvPr/>
        </p:nvSpPr>
        <p:spPr>
          <a:xfrm>
            <a:off x="7772400" y="5905500"/>
            <a:ext cx="9098282" cy="4595800"/>
          </a:xfrm>
          <a:custGeom>
            <a:rect b="b" l="l" r="r" t="t"/>
            <a:pathLst>
              <a:path extrusionOk="0" h="7293293" w="10469882">
                <a:moveTo>
                  <a:pt x="0" y="0"/>
                </a:moveTo>
                <a:lnTo>
                  <a:pt x="10469882" y="0"/>
                </a:lnTo>
                <a:lnTo>
                  <a:pt x="10469882" y="7293293"/>
                </a:lnTo>
                <a:lnTo>
                  <a:pt x="0" y="7293293"/>
                </a:lnTo>
                <a:lnTo>
                  <a:pt x="0" y="0"/>
                </a:lnTo>
                <a:close/>
              </a:path>
            </a:pathLst>
          </a:custGeom>
          <a:blipFill rotWithShape="1">
            <a:blip r:embed="rId6">
              <a:alphaModFix/>
            </a:blip>
            <a:stretch>
              <a:fillRect b="-54058" l="0" r="0" t="-40705"/>
            </a:stretch>
          </a:blipFill>
          <a:ln>
            <a:noFill/>
          </a:ln>
        </p:spPr>
      </p:sp>
      <p:sp>
        <p:nvSpPr>
          <p:cNvPr id="183" name="Google Shape;183;p10"/>
          <p:cNvSpPr txBox="1"/>
          <p:nvPr/>
        </p:nvSpPr>
        <p:spPr>
          <a:xfrm>
            <a:off x="1964050" y="19056"/>
            <a:ext cx="15554400" cy="17289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Achievements and Opportunities</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sp>
        <p:nvSpPr>
          <p:cNvPr id="184" name="Google Shape;184;p10"/>
          <p:cNvSpPr/>
          <p:nvPr/>
        </p:nvSpPr>
        <p:spPr>
          <a:xfrm>
            <a:off x="0" y="0"/>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5" name="Google Shape;185;p10"/>
          <p:cNvPicPr preferRelativeResize="0"/>
          <p:nvPr/>
        </p:nvPicPr>
        <p:blipFill rotWithShape="1">
          <a:blip r:embed="rId7">
            <a:alphaModFix/>
          </a:blip>
          <a:srcRect b="0" l="0" r="0" t="0"/>
          <a:stretch/>
        </p:blipFill>
        <p:spPr>
          <a:xfrm>
            <a:off x="15631245" y="0"/>
            <a:ext cx="2601787" cy="2577395"/>
          </a:xfrm>
          <a:prstGeom prst="rect">
            <a:avLst/>
          </a:prstGeom>
          <a:noFill/>
          <a:ln>
            <a:noFill/>
          </a:ln>
        </p:spPr>
      </p:pic>
      <p:pic>
        <p:nvPicPr>
          <p:cNvPr id="186" name="Google Shape;186;p10"/>
          <p:cNvPicPr preferRelativeResize="0"/>
          <p:nvPr/>
        </p:nvPicPr>
        <p:blipFill rotWithShape="1">
          <a:blip r:embed="rId8">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p:nvPr/>
        </p:nvSpPr>
        <p:spPr>
          <a:xfrm>
            <a:off x="-43003" y="1904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92" name="Google Shape;192;p11"/>
          <p:cNvSpPr/>
          <p:nvPr/>
        </p:nvSpPr>
        <p:spPr>
          <a:xfrm>
            <a:off x="11734800" y="6944969"/>
            <a:ext cx="6391991" cy="3314700"/>
          </a:xfrm>
          <a:custGeom>
            <a:rect b="b" l="l" r="r" t="t"/>
            <a:pathLst>
              <a:path extrusionOk="0" h="6711036" w="5033277">
                <a:moveTo>
                  <a:pt x="0" y="0"/>
                </a:moveTo>
                <a:lnTo>
                  <a:pt x="5033277" y="0"/>
                </a:lnTo>
                <a:lnTo>
                  <a:pt x="5033277" y="6711036"/>
                </a:lnTo>
                <a:lnTo>
                  <a:pt x="0" y="6711036"/>
                </a:lnTo>
                <a:lnTo>
                  <a:pt x="0" y="0"/>
                </a:lnTo>
                <a:close/>
              </a:path>
            </a:pathLst>
          </a:custGeom>
          <a:blipFill rotWithShape="1">
            <a:blip r:embed="rId4">
              <a:alphaModFix/>
            </a:blip>
            <a:stretch>
              <a:fillRect b="0" l="0" r="0" t="0"/>
            </a:stretch>
          </a:blipFill>
          <a:ln>
            <a:noFill/>
          </a:ln>
        </p:spPr>
      </p:sp>
      <p:sp>
        <p:nvSpPr>
          <p:cNvPr id="193" name="Google Shape;193;p11"/>
          <p:cNvSpPr txBox="1"/>
          <p:nvPr/>
        </p:nvSpPr>
        <p:spPr>
          <a:xfrm>
            <a:off x="1135400" y="994746"/>
            <a:ext cx="15544800" cy="99177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Registrations and memberships</a:t>
            </a:r>
            <a:endParaRPr/>
          </a:p>
          <a:p>
            <a:pPr indent="0" lvl="0" marL="0" marR="0" rtl="0" algn="ctr">
              <a:lnSpc>
                <a:spcPct val="290000"/>
              </a:lnSpc>
              <a:spcBef>
                <a:spcPts val="0"/>
              </a:spcBef>
              <a:spcAft>
                <a:spcPts val="0"/>
              </a:spcAft>
              <a:buNone/>
            </a:pPr>
            <a:r>
              <a:t/>
            </a:r>
            <a:endParaRPr sz="2000">
              <a:solidFill>
                <a:srgbClr val="000000"/>
              </a:solidFill>
              <a:latin typeface="Arimo"/>
              <a:ea typeface="Arimo"/>
              <a:cs typeface="Arimo"/>
              <a:sym typeface="Arimo"/>
            </a:endParaRPr>
          </a:p>
          <a:p>
            <a:pPr indent="-342900" lvl="0" marL="342900" marR="0" rtl="0" algn="l">
              <a:lnSpc>
                <a:spcPct val="290000"/>
              </a:lnSpc>
              <a:spcBef>
                <a:spcPts val="600"/>
              </a:spcBef>
              <a:spcAft>
                <a:spcPts val="0"/>
              </a:spcAft>
              <a:buClr>
                <a:srgbClr val="000000"/>
              </a:buClr>
              <a:buSzPts val="2000"/>
              <a:buFont typeface="Arial"/>
              <a:buChar char="•"/>
            </a:pPr>
            <a:r>
              <a:rPr lang="en-US" sz="2000">
                <a:solidFill>
                  <a:srgbClr val="000000"/>
                </a:solidFill>
                <a:latin typeface="Arimo"/>
                <a:ea typeface="Arimo"/>
                <a:cs typeface="Arimo"/>
                <a:sym typeface="Arimo"/>
              </a:rPr>
              <a:t>As of September 2024, AWFISHNETO  registered. However, we are still awaiting the formal certificate of registration. </a:t>
            </a:r>
            <a:endParaRPr sz="2000">
              <a:solidFill>
                <a:schemeClr val="dk1"/>
              </a:solidFill>
              <a:latin typeface="Arimo"/>
              <a:ea typeface="Arimo"/>
              <a:cs typeface="Arimo"/>
              <a:sym typeface="Arimo"/>
            </a:endParaRPr>
          </a:p>
          <a:p>
            <a:pPr indent="-342900" lvl="1" marL="800100" marR="0" rtl="0" algn="l">
              <a:lnSpc>
                <a:spcPct val="290000"/>
              </a:lnSpc>
              <a:spcBef>
                <a:spcPts val="60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Successfully recruited 26 members </a:t>
            </a:r>
            <a:endParaRPr/>
          </a:p>
          <a:p>
            <a:pPr indent="-285750" lvl="0" marL="285750" marR="0" rtl="0" algn="l">
              <a:lnSpc>
                <a:spcPct val="29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Green light to officially launch the Botswana Chapter of AWFISHNET. We are now only awaiting a confirmed launch date from AU-IBAR to proceed with the event</a:t>
            </a:r>
            <a:endParaRPr/>
          </a:p>
          <a:p>
            <a:pPr indent="-285750" lvl="0" marL="285750" marR="0" rtl="0" algn="l">
              <a:lnSpc>
                <a:spcPct val="322222"/>
              </a:lnSpc>
              <a:spcBef>
                <a:spcPts val="0"/>
              </a:spcBef>
              <a:spcAft>
                <a:spcPts val="0"/>
              </a:spcAft>
              <a:buClr>
                <a:srgbClr val="000000"/>
              </a:buClr>
              <a:buSzPts val="1800"/>
              <a:buFont typeface="Arial"/>
              <a:buChar char="•"/>
            </a:pPr>
            <a:r>
              <a:rPr lang="en-US" sz="1800">
                <a:solidFill>
                  <a:srgbClr val="000000"/>
                </a:solidFill>
                <a:latin typeface="Arimo"/>
                <a:ea typeface="Arimo"/>
                <a:cs typeface="Arimo"/>
                <a:sym typeface="Arimo"/>
              </a:rPr>
              <a:t>Partnered with Iowa University USA by engaging one of their students, who is currently interning with AWFISHNETO</a:t>
            </a:r>
            <a:endParaRPr/>
          </a:p>
          <a:p>
            <a:pPr indent="-285750" lvl="0" marL="285750" marR="0" rtl="0" algn="l">
              <a:lnSpc>
                <a:spcPct val="322222"/>
              </a:lnSpc>
              <a:spcBef>
                <a:spcPts val="0"/>
              </a:spcBef>
              <a:spcAft>
                <a:spcPts val="0"/>
              </a:spcAft>
              <a:buClr>
                <a:srgbClr val="000000"/>
              </a:buClr>
              <a:buSzPts val="1800"/>
              <a:buFont typeface="Arial"/>
              <a:buChar char="•"/>
            </a:pPr>
            <a:r>
              <a:rPr lang="en-US" sz="1800">
                <a:solidFill>
                  <a:srgbClr val="000000"/>
                </a:solidFill>
                <a:latin typeface="Arimo"/>
                <a:ea typeface="Arimo"/>
                <a:cs typeface="Arimo"/>
                <a:sym typeface="Arimo"/>
              </a:rPr>
              <a:t>SANWFA has 200 members</a:t>
            </a:r>
            <a:endParaRPr sz="1800">
              <a:solidFill>
                <a:srgbClr val="000000"/>
              </a:solidFill>
              <a:latin typeface="Arimo"/>
              <a:ea typeface="Arimo"/>
              <a:cs typeface="Arimo"/>
              <a:sym typeface="Arimo"/>
            </a:endParaRPr>
          </a:p>
          <a:p>
            <a:pPr indent="-285750" lvl="0" marL="285750" marR="0" rtl="0" algn="l">
              <a:lnSpc>
                <a:spcPct val="2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NAMFISHNET to date has 100 members </a:t>
            </a:r>
            <a:endParaRPr/>
          </a:p>
          <a:p>
            <a:pPr indent="0" lvl="1" marL="457200" marR="0" rtl="0" algn="l">
              <a:lnSpc>
                <a:spcPct val="290000"/>
              </a:lnSpc>
              <a:spcBef>
                <a:spcPts val="0"/>
              </a:spcBef>
              <a:spcAft>
                <a:spcPts val="0"/>
              </a:spcAft>
              <a:buNone/>
            </a:pPr>
            <a:r>
              <a:t/>
            </a:r>
            <a:endParaRPr b="0" i="0" sz="2000" u="none" cap="none" strike="noStrike">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pic>
        <p:nvPicPr>
          <p:cNvPr id="194" name="Google Shape;194;p11"/>
          <p:cNvPicPr preferRelativeResize="0"/>
          <p:nvPr/>
        </p:nvPicPr>
        <p:blipFill rotWithShape="1">
          <a:blip r:embed="rId5">
            <a:alphaModFix/>
          </a:blip>
          <a:srcRect b="0" l="0" r="0" t="0"/>
          <a:stretch/>
        </p:blipFill>
        <p:spPr>
          <a:xfrm>
            <a:off x="15525004" y="0"/>
            <a:ext cx="2601787" cy="2577395"/>
          </a:xfrm>
          <a:prstGeom prst="rect">
            <a:avLst/>
          </a:prstGeom>
          <a:noFill/>
          <a:ln>
            <a:noFill/>
          </a:ln>
        </p:spPr>
      </p:pic>
      <p:pic>
        <p:nvPicPr>
          <p:cNvPr id="195" name="Google Shape;195;p11"/>
          <p:cNvPicPr preferRelativeResize="0"/>
          <p:nvPr/>
        </p:nvPicPr>
        <p:blipFill rotWithShape="1">
          <a:blip r:embed="rId6">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201" name="Google Shape;201;p12"/>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202" name="Google Shape;202;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2"/>
          <p:cNvSpPr txBox="1"/>
          <p:nvPr/>
        </p:nvSpPr>
        <p:spPr>
          <a:xfrm>
            <a:off x="887750" y="304116"/>
            <a:ext cx="15363900" cy="78549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Areas of needed support</a:t>
            </a:r>
            <a:endParaRPr/>
          </a:p>
          <a:p>
            <a:pPr indent="0" lvl="0" marL="0" marR="0" rtl="0" algn="ctr">
              <a:lnSpc>
                <a:spcPct val="150000"/>
              </a:lnSpc>
              <a:spcBef>
                <a:spcPts val="0"/>
              </a:spcBef>
              <a:spcAft>
                <a:spcPts val="0"/>
              </a:spcAft>
              <a:buNone/>
            </a:pPr>
            <a:r>
              <a:t/>
            </a:r>
            <a:endParaRPr sz="5400">
              <a:latin typeface="Arimo"/>
              <a:ea typeface="Arimo"/>
              <a:cs typeface="Arimo"/>
              <a:sym typeface="Arimo"/>
            </a:endParaRPr>
          </a:p>
          <a:p>
            <a:pPr indent="0" lvl="0" marL="0" marR="0" rtl="0" algn="ctr">
              <a:lnSpc>
                <a:spcPct val="150000"/>
              </a:lnSpc>
              <a:spcBef>
                <a:spcPts val="0"/>
              </a:spcBef>
              <a:spcAft>
                <a:spcPts val="0"/>
              </a:spcAft>
              <a:buNone/>
            </a:pPr>
            <a:r>
              <a:t/>
            </a:r>
            <a:endParaRPr sz="5400">
              <a:latin typeface="Arimo"/>
              <a:ea typeface="Arimo"/>
              <a:cs typeface="Arimo"/>
              <a:sym typeface="Arimo"/>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Advocacy to governments for Country Chapters to be included in projects where local women are being supported </a:t>
            </a:r>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Inclusion of more women in organizational gatherings to capacitate more</a:t>
            </a:r>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Linkages with robust organisations that have market access platforms </a:t>
            </a:r>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Information sharing on fellow country projects to avoid duplication and resource wastages</a:t>
            </a:r>
            <a:endParaRPr/>
          </a:p>
          <a:p>
            <a:pPr indent="-342900" lvl="0" marL="3429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Assistance in establishing common use storage facilities</a:t>
            </a:r>
            <a:endParaRPr/>
          </a:p>
          <a:p>
            <a:pPr indent="-342900" lvl="0" marL="3429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Assistance with establishment of Processing equipment (Common project in countries of need)</a:t>
            </a:r>
            <a:endParaRPr/>
          </a:p>
          <a:p>
            <a:pPr indent="-342900" lvl="0" marL="3429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Linkanges and facilitation of affordable logistical transportation services</a:t>
            </a:r>
            <a:endParaRPr/>
          </a:p>
          <a:p>
            <a:pPr indent="-342900" lvl="0" marL="3429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Support for policy implementation and monitoring advocacy</a:t>
            </a:r>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Assistance in developing climate – resilient strategies</a:t>
            </a:r>
            <a:endParaRPr/>
          </a:p>
          <a:p>
            <a:pPr indent="-685800" lvl="0" marL="685800" marR="0" rtl="0" algn="just">
              <a:lnSpc>
                <a:spcPct val="150000"/>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Assistance in accessing climate change scientific information, trainings, workshops and support</a:t>
            </a:r>
            <a:endParaRPr sz="5400">
              <a:solidFill>
                <a:srgbClr val="000000"/>
              </a:solidFill>
              <a:latin typeface="Arimo"/>
              <a:ea typeface="Arimo"/>
              <a:cs typeface="Arimo"/>
              <a:sym typeface="Arimo"/>
            </a:endParaRPr>
          </a:p>
        </p:txBody>
      </p:sp>
      <p:pic>
        <p:nvPicPr>
          <p:cNvPr id="204" name="Google Shape;204;p12"/>
          <p:cNvPicPr preferRelativeResize="0"/>
          <p:nvPr/>
        </p:nvPicPr>
        <p:blipFill rotWithShape="1">
          <a:blip r:embed="rId6">
            <a:alphaModFix/>
          </a:blip>
          <a:srcRect b="0" l="0" r="0" t="0"/>
          <a:stretch/>
        </p:blipFill>
        <p:spPr>
          <a:xfrm>
            <a:off x="15686213" y="0"/>
            <a:ext cx="2601787" cy="2577395"/>
          </a:xfrm>
          <a:prstGeom prst="rect">
            <a:avLst/>
          </a:prstGeom>
          <a:noFill/>
          <a:ln>
            <a:noFill/>
          </a:ln>
        </p:spPr>
      </p:pic>
      <p:pic>
        <p:nvPicPr>
          <p:cNvPr id="205" name="Google Shape;205;p12"/>
          <p:cNvPicPr preferRelativeResize="0"/>
          <p:nvPr/>
        </p:nvPicPr>
        <p:blipFill rotWithShape="1">
          <a:blip r:embed="rId7">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211" name="Google Shape;211;p13"/>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212" name="Google Shape;212;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3"/>
          <p:cNvSpPr txBox="1"/>
          <p:nvPr/>
        </p:nvSpPr>
        <p:spPr>
          <a:xfrm>
            <a:off x="685800" y="1943100"/>
            <a:ext cx="15363797" cy="7437934"/>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Areas of needed support</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General  Trainings</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Advocacy, outreach programmes and recruitment </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Business skills</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Facilitator/ Moderator/ Assesor</a:t>
            </a:r>
            <a:endParaRPr b="0" i="0" sz="2000" u="none" cap="none" strike="noStrike">
              <a:solidFill>
                <a:srgbClr val="000000"/>
              </a:solidFill>
              <a:latin typeface="Arimo"/>
              <a:ea typeface="Arimo"/>
              <a:cs typeface="Arimo"/>
              <a:sym typeface="Arimo"/>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Marketing</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Negotiation </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Train the trainer</a:t>
            </a:r>
            <a:endParaRPr/>
          </a:p>
          <a:p>
            <a:pPr indent="-342900" lvl="0" marL="685800" marR="0" rtl="0" algn="just">
              <a:lnSpc>
                <a:spcPct val="108000"/>
              </a:lnSpc>
              <a:spcBef>
                <a:spcPts val="0"/>
              </a:spcBef>
              <a:spcAft>
                <a:spcPts val="0"/>
              </a:spcAft>
              <a:buClr>
                <a:schemeClr val="dk1"/>
              </a:buClr>
              <a:buSzPts val="5400"/>
              <a:buFont typeface="Arial"/>
              <a:buNone/>
            </a:pPr>
            <a:r>
              <a:t/>
            </a:r>
            <a:endParaRPr sz="5400">
              <a:solidFill>
                <a:srgbClr val="000000"/>
              </a:solidFill>
              <a:latin typeface="Arimo"/>
              <a:ea typeface="Arimo"/>
              <a:cs typeface="Arimo"/>
              <a:sym typeface="Arimo"/>
            </a:endParaRPr>
          </a:p>
        </p:txBody>
      </p:sp>
      <p:pic>
        <p:nvPicPr>
          <p:cNvPr id="214" name="Google Shape;214;p13"/>
          <p:cNvPicPr preferRelativeResize="0"/>
          <p:nvPr/>
        </p:nvPicPr>
        <p:blipFill rotWithShape="1">
          <a:blip r:embed="rId6">
            <a:alphaModFix/>
          </a:blip>
          <a:srcRect b="0" l="0" r="0" t="0"/>
          <a:stretch/>
        </p:blipFill>
        <p:spPr>
          <a:xfrm>
            <a:off x="15525004" y="0"/>
            <a:ext cx="2762996" cy="2577395"/>
          </a:xfrm>
          <a:prstGeom prst="rect">
            <a:avLst/>
          </a:prstGeom>
          <a:noFill/>
          <a:ln>
            <a:noFill/>
          </a:ln>
        </p:spPr>
      </p:pic>
      <p:pic>
        <p:nvPicPr>
          <p:cNvPr id="215" name="Google Shape;215;p13"/>
          <p:cNvPicPr preferRelativeResize="0"/>
          <p:nvPr/>
        </p:nvPicPr>
        <p:blipFill rotWithShape="1">
          <a:blip r:embed="rId7">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0" y="26670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2"/>
          <p:cNvSpPr txBox="1"/>
          <p:nvPr/>
        </p:nvSpPr>
        <p:spPr>
          <a:xfrm>
            <a:off x="1462101" y="2260087"/>
            <a:ext cx="15363797" cy="7437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A6A6A6"/>
                </a:solidFill>
                <a:latin typeface="Arimo"/>
                <a:ea typeface="Arimo"/>
                <a:cs typeface="Arimo"/>
                <a:sym typeface="Arimo"/>
              </a:rPr>
              <a:t>About Southern Region</a:t>
            </a:r>
            <a:endParaRPr/>
          </a:p>
        </p:txBody>
      </p:sp>
      <p:sp>
        <p:nvSpPr>
          <p:cNvPr id="98" name="Google Shape;98;p2"/>
          <p:cNvSpPr txBox="1"/>
          <p:nvPr/>
        </p:nvSpPr>
        <p:spPr>
          <a:xfrm>
            <a:off x="9753599" y="3953701"/>
            <a:ext cx="8534401" cy="5232202"/>
          </a:xfrm>
          <a:prstGeom prst="rect">
            <a:avLst/>
          </a:prstGeom>
          <a:noFill/>
          <a:ln>
            <a:noFill/>
          </a:ln>
        </p:spPr>
        <p:txBody>
          <a:bodyPr anchorCtr="0" anchor="t" bIns="0" lIns="0" spcFirstLastPara="1" rIns="0" wrap="square" tIns="0">
            <a:spAutoFit/>
          </a:bodyPr>
          <a:lstStyle/>
          <a:p>
            <a:pPr indent="-190023" lvl="1" marL="3800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There are 10 countries affiliated</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South Africa</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Zambia</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Zimbabwe</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Mozambique </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Eswatini</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Angola</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Namibia </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Malawi</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Lesotho </a:t>
            </a:r>
            <a:endParaRPr/>
          </a:p>
          <a:p>
            <a:pPr indent="-190024" lvl="2" marL="8372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Botswana </a:t>
            </a:r>
            <a:endParaRPr/>
          </a:p>
          <a:p>
            <a:pPr indent="-190023" lvl="1" marL="3800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Four have launched country chapters and the rest have organized groups; Two to launch </a:t>
            </a:r>
            <a:endParaRPr/>
          </a:p>
          <a:p>
            <a:pPr indent="-190023" lvl="1" marL="3800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Five have both inland and coastal SSF and aquaculture activities</a:t>
            </a:r>
            <a:endParaRPr/>
          </a:p>
          <a:p>
            <a:pPr indent="-190023" lvl="1" marL="380048" marR="0" rtl="0" algn="l">
              <a:lnSpc>
                <a:spcPct val="115190"/>
              </a:lnSpc>
              <a:spcBef>
                <a:spcPts val="0"/>
              </a:spcBef>
              <a:spcAft>
                <a:spcPts val="0"/>
              </a:spcAft>
              <a:buClr>
                <a:srgbClr val="161616"/>
              </a:buClr>
              <a:buSzPts val="2100"/>
              <a:buFont typeface="Arial"/>
              <a:buChar char="•"/>
            </a:pPr>
            <a:r>
              <a:rPr b="0" i="0" lang="en-US" sz="2100" u="none" cap="none" strike="noStrike">
                <a:solidFill>
                  <a:srgbClr val="161616"/>
                </a:solidFill>
                <a:latin typeface="Arimo"/>
                <a:ea typeface="Arimo"/>
                <a:cs typeface="Arimo"/>
                <a:sym typeface="Arimo"/>
              </a:rPr>
              <a:t>Female and youth do participate in both sectors</a:t>
            </a:r>
            <a:endParaRPr/>
          </a:p>
          <a:p>
            <a:pPr indent="0" lvl="1" marL="190024" marR="0" rtl="0" algn="l">
              <a:lnSpc>
                <a:spcPct val="115190"/>
              </a:lnSpc>
              <a:spcBef>
                <a:spcPts val="0"/>
              </a:spcBef>
              <a:spcAft>
                <a:spcPts val="0"/>
              </a:spcAft>
              <a:buNone/>
            </a:pPr>
            <a:r>
              <a:t/>
            </a:r>
            <a:endParaRPr b="0" i="0" sz="2100" u="none" cap="none" strike="noStrike">
              <a:solidFill>
                <a:srgbClr val="161616"/>
              </a:solidFill>
              <a:latin typeface="Arimo"/>
              <a:ea typeface="Arimo"/>
              <a:cs typeface="Arimo"/>
              <a:sym typeface="Arimo"/>
            </a:endParaRPr>
          </a:p>
          <a:p>
            <a:pPr indent="-56673" lvl="1" marL="380048" marR="0" rtl="0" algn="l">
              <a:lnSpc>
                <a:spcPct val="115190"/>
              </a:lnSpc>
              <a:spcBef>
                <a:spcPts val="0"/>
              </a:spcBef>
              <a:spcAft>
                <a:spcPts val="0"/>
              </a:spcAft>
              <a:buClr>
                <a:schemeClr val="dk1"/>
              </a:buClr>
              <a:buSzPts val="2100"/>
              <a:buFont typeface="Arial"/>
              <a:buNone/>
            </a:pPr>
            <a:r>
              <a:t/>
            </a:r>
            <a:endParaRPr b="0" i="0" sz="2100" u="none" cap="none" strike="noStrike">
              <a:solidFill>
                <a:srgbClr val="161616"/>
              </a:solidFill>
              <a:latin typeface="Arimo"/>
              <a:ea typeface="Arimo"/>
              <a:cs typeface="Arimo"/>
              <a:sym typeface="Arimo"/>
            </a:endParaRPr>
          </a:p>
        </p:txBody>
      </p:sp>
      <p:pic>
        <p:nvPicPr>
          <p:cNvPr id="99" name="Google Shape;99;p2"/>
          <p:cNvPicPr preferRelativeResize="0"/>
          <p:nvPr/>
        </p:nvPicPr>
        <p:blipFill rotWithShape="1">
          <a:blip r:embed="rId4">
            <a:alphaModFix/>
          </a:blip>
          <a:srcRect b="0" l="0" r="0" t="0"/>
          <a:stretch/>
        </p:blipFill>
        <p:spPr>
          <a:xfrm>
            <a:off x="76199" y="3467100"/>
            <a:ext cx="9677399" cy="6879598"/>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15525004" y="0"/>
            <a:ext cx="2601787" cy="2577395"/>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43003" y="19048"/>
            <a:ext cx="3630031" cy="262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07" name="Google Shape;107;p3"/>
          <p:cNvSpPr/>
          <p:nvPr/>
        </p:nvSpPr>
        <p:spPr>
          <a:xfrm>
            <a:off x="-533400" y="-214032"/>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id="108" name="Google Shape;108;p3"/>
          <p:cNvSpPr txBox="1"/>
          <p:nvPr/>
        </p:nvSpPr>
        <p:spPr>
          <a:xfrm>
            <a:off x="928703" y="860992"/>
            <a:ext cx="15363900" cy="831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About Southern Region SSF</a:t>
            </a:r>
            <a:endParaRPr/>
          </a:p>
        </p:txBody>
      </p:sp>
      <p:pic>
        <p:nvPicPr>
          <p:cNvPr id="109" name="Google Shape;109;p3"/>
          <p:cNvPicPr preferRelativeResize="0"/>
          <p:nvPr/>
        </p:nvPicPr>
        <p:blipFill rotWithShape="1">
          <a:blip r:embed="rId5">
            <a:alphaModFix/>
          </a:blip>
          <a:srcRect b="0" l="0" r="0" t="0"/>
          <a:stretch/>
        </p:blipFill>
        <p:spPr>
          <a:xfrm>
            <a:off x="103559" y="5118190"/>
            <a:ext cx="5154242" cy="5382842"/>
          </a:xfrm>
          <a:prstGeom prst="rect">
            <a:avLst/>
          </a:prstGeom>
          <a:noFill/>
          <a:ln>
            <a:noFill/>
          </a:ln>
        </p:spPr>
      </p:pic>
      <p:sp>
        <p:nvSpPr>
          <p:cNvPr id="110" name="Google Shape;110;p3"/>
          <p:cNvSpPr txBox="1"/>
          <p:nvPr/>
        </p:nvSpPr>
        <p:spPr>
          <a:xfrm>
            <a:off x="5675704" y="2589924"/>
            <a:ext cx="12751500" cy="7770000"/>
          </a:xfrm>
          <a:prstGeom prst="rect">
            <a:avLst/>
          </a:prstGeom>
          <a:noFill/>
          <a:ln>
            <a:noFill/>
          </a:ln>
        </p:spPr>
        <p:txBody>
          <a:bodyPr anchorCtr="0" anchor="t" bIns="0" lIns="0" spcFirstLastPara="1" rIns="0" wrap="square" tIns="0">
            <a:spAutoFit/>
          </a:bodyPr>
          <a:lstStyle/>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Main activities; - beach cast seaweed collections </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concession Right holders (marine species e.g crayfish, seaweed harvesting </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small scale aquaculture </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dam and river subsistence fishing</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Community outreach; online</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Information sharing; AU-IBAR ecosystem</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Capacity building</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Resources mobilization</a:t>
            </a:r>
            <a:endParaRPr/>
          </a:p>
          <a:p>
            <a:pPr indent="0" lvl="0" marL="0" marR="0" rtl="0" algn="l">
              <a:lnSpc>
                <a:spcPct val="115190"/>
              </a:lnSpc>
              <a:spcBef>
                <a:spcPts val="0"/>
              </a:spcBef>
              <a:spcAft>
                <a:spcPts val="0"/>
              </a:spcAft>
              <a:buNone/>
            </a:pPr>
            <a:r>
              <a:t/>
            </a:r>
            <a:endParaRPr sz="2100">
              <a:solidFill>
                <a:schemeClr val="dk1"/>
              </a:solidFill>
              <a:latin typeface="Arimo"/>
              <a:ea typeface="Arimo"/>
              <a:cs typeface="Arimo"/>
              <a:sym typeface="Arimo"/>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a:t>
            </a:r>
            <a:endParaRPr/>
          </a:p>
          <a:p>
            <a:pPr indent="0" lvl="0" marL="0" marR="0" rtl="0" algn="l">
              <a:lnSpc>
                <a:spcPct val="115190"/>
              </a:lnSpc>
              <a:spcBef>
                <a:spcPts val="0"/>
              </a:spcBef>
              <a:spcAft>
                <a:spcPts val="0"/>
              </a:spcAft>
              <a:buNone/>
            </a:pPr>
            <a:r>
              <a:t/>
            </a:r>
            <a:endParaRPr sz="2100">
              <a:solidFill>
                <a:schemeClr val="dk1"/>
              </a:solidFill>
              <a:latin typeface="Arimo"/>
              <a:ea typeface="Arimo"/>
              <a:cs typeface="Arimo"/>
              <a:sym typeface="Arimo"/>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Participation; - Legislation development, committee members</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Research groups </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Government-led fisheries and aquaculture gathering</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Women, fisheries and Aquaculture celebration events</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Formalization of networks and collaborations; MOU’s in place</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SMEs and Co-ops incorporations and meeting as observers</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Participation in projects implemented by government and knowledge institutions, e.g Fish4She</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 Trainings; physical and online</a:t>
            </a:r>
            <a:endParaRPr/>
          </a:p>
          <a:p>
            <a:pPr indent="0" lvl="0" marL="0" marR="0" rtl="0" algn="l">
              <a:lnSpc>
                <a:spcPct val="115190"/>
              </a:lnSpc>
              <a:spcBef>
                <a:spcPts val="0"/>
              </a:spcBef>
              <a:spcAft>
                <a:spcPts val="0"/>
              </a:spcAft>
              <a:buNone/>
            </a:pPr>
            <a:r>
              <a:rPr lang="en-US" sz="2100">
                <a:solidFill>
                  <a:schemeClr val="dk1"/>
                </a:solidFill>
                <a:latin typeface="Arimo"/>
                <a:ea typeface="Arimo"/>
                <a:cs typeface="Arimo"/>
                <a:sym typeface="Arimo"/>
              </a:rPr>
              <a:t>                      </a:t>
            </a:r>
            <a:endParaRPr/>
          </a:p>
        </p:txBody>
      </p:sp>
      <p:pic>
        <p:nvPicPr>
          <p:cNvPr id="111" name="Google Shape;111;p3"/>
          <p:cNvPicPr preferRelativeResize="0"/>
          <p:nvPr/>
        </p:nvPicPr>
        <p:blipFill rotWithShape="1">
          <a:blip r:embed="rId6">
            <a:alphaModFix/>
          </a:blip>
          <a:srcRect b="0" l="0" r="0" t="0"/>
          <a:stretch/>
        </p:blipFill>
        <p:spPr>
          <a:xfrm>
            <a:off x="15722660" y="44439"/>
            <a:ext cx="2601787" cy="2577395"/>
          </a:xfrm>
          <a:prstGeom prst="rect">
            <a:avLst/>
          </a:prstGeom>
          <a:noFill/>
          <a:ln>
            <a:noFill/>
          </a:ln>
        </p:spPr>
      </p:pic>
      <p:pic>
        <p:nvPicPr>
          <p:cNvPr id="112" name="Google Shape;112;p3"/>
          <p:cNvPicPr preferRelativeResize="0"/>
          <p:nvPr/>
        </p:nvPicPr>
        <p:blipFill rotWithShape="1">
          <a:blip r:embed="rId7">
            <a:alphaModFix/>
          </a:blip>
          <a:srcRect b="0" l="0" r="0" t="0"/>
          <a:stretch/>
        </p:blipFill>
        <p:spPr>
          <a:xfrm>
            <a:off x="43003" y="19048"/>
            <a:ext cx="3630031" cy="262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18" name="Google Shape;118;p4"/>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119" name="Google Shape;119;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sp>
      <p:sp>
        <p:nvSpPr>
          <p:cNvPr id="120" name="Google Shape;120;p4"/>
          <p:cNvSpPr txBox="1"/>
          <p:nvPr/>
        </p:nvSpPr>
        <p:spPr>
          <a:xfrm>
            <a:off x="1028700" y="-42863"/>
            <a:ext cx="15363797" cy="892552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Challenges</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Fragmented and/ or non-inclusive legislation</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Little recognition and support for women participants</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Lack of strategies to transform for women and youth participation </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Little support for registrations </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No operational funding; few members carry the burden with their personal funds</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Lack of funding to help women </a:t>
            </a:r>
            <a:endParaRPr/>
          </a:p>
          <a:p>
            <a:pPr indent="-685800" lvl="2" marL="16002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construct more ponds</a:t>
            </a:r>
            <a:endParaRPr/>
          </a:p>
          <a:p>
            <a:pPr indent="-685800" lvl="2" marL="16002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 attend physical trainings and exchange programs (especially for project implementation)</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pic>
        <p:nvPicPr>
          <p:cNvPr id="121" name="Google Shape;121;p4"/>
          <p:cNvPicPr preferRelativeResize="0"/>
          <p:nvPr/>
        </p:nvPicPr>
        <p:blipFill rotWithShape="1">
          <a:blip r:embed="rId6">
            <a:alphaModFix/>
          </a:blip>
          <a:srcRect b="0" l="0" r="0" t="0"/>
          <a:stretch/>
        </p:blipFill>
        <p:spPr>
          <a:xfrm>
            <a:off x="15717687" y="-10767"/>
            <a:ext cx="2601787" cy="2577395"/>
          </a:xfrm>
          <a:prstGeom prst="rect">
            <a:avLst/>
          </a:prstGeom>
          <a:noFill/>
          <a:ln>
            <a:noFill/>
          </a:ln>
        </p:spPr>
      </p:pic>
      <p:pic>
        <p:nvPicPr>
          <p:cNvPr id="122" name="Google Shape;122;p4"/>
          <p:cNvPicPr preferRelativeResize="0"/>
          <p:nvPr/>
        </p:nvPicPr>
        <p:blipFill rotWithShape="1">
          <a:blip r:embed="rId7">
            <a:alphaModFix/>
          </a:blip>
          <a:srcRect b="0" l="0" r="0" t="0"/>
          <a:stretch/>
        </p:blipFill>
        <p:spPr>
          <a:xfrm>
            <a:off x="99697" y="309563"/>
            <a:ext cx="2601787" cy="17383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28" name="Google Shape;128;p5"/>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129" name="Google Shape;129;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sp>
      <p:sp>
        <p:nvSpPr>
          <p:cNvPr id="130" name="Google Shape;130;p5"/>
          <p:cNvSpPr txBox="1"/>
          <p:nvPr/>
        </p:nvSpPr>
        <p:spPr>
          <a:xfrm>
            <a:off x="1028700" y="-119063"/>
            <a:ext cx="15363900" cy="12501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Reaching more key stakeholders to advocate for social injustices </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Inadequate infrastructure around water bodies and landing sites </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Lack of direct access to markets </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Infrastructure constraints identified but not limited to</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access to products storage facilities</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Processing equipment</a:t>
            </a:r>
            <a:endParaRPr/>
          </a:p>
          <a:p>
            <a:pPr indent="-685800" lvl="1" marL="11430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Logistical transportation of products to local markets</a:t>
            </a:r>
            <a:endParaRPr/>
          </a:p>
          <a:p>
            <a:pPr indent="-685800" lvl="0" marL="6858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Climate change constraints identified but not limited to </a:t>
            </a:r>
            <a:endParaRPr/>
          </a:p>
          <a:p>
            <a:pPr indent="-685800" lvl="2" marL="16002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Scientific information to assist with planning and implementation </a:t>
            </a:r>
            <a:endParaRPr/>
          </a:p>
          <a:p>
            <a:pPr indent="-685800" lvl="2" marL="16002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 Drought and floods contingency plans or responses</a:t>
            </a:r>
            <a:endParaRPr/>
          </a:p>
          <a:p>
            <a:pPr indent="-685800" lvl="2" marL="1600200" marR="0" rtl="0" algn="just">
              <a:lnSpc>
                <a:spcPct val="291599"/>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mo"/>
                <a:ea typeface="Arimo"/>
                <a:cs typeface="Arimo"/>
                <a:sym typeface="Arimo"/>
              </a:rPr>
              <a:t>Climate smart approaches and tools</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pic>
        <p:nvPicPr>
          <p:cNvPr id="131" name="Google Shape;131;p5"/>
          <p:cNvPicPr preferRelativeResize="0"/>
          <p:nvPr/>
        </p:nvPicPr>
        <p:blipFill rotWithShape="1">
          <a:blip r:embed="rId6">
            <a:alphaModFix/>
          </a:blip>
          <a:srcRect b="0" l="0" r="0" t="0"/>
          <a:stretch/>
        </p:blipFill>
        <p:spPr>
          <a:xfrm>
            <a:off x="15686215" y="19048"/>
            <a:ext cx="2601787" cy="2577395"/>
          </a:xfrm>
          <a:prstGeom prst="rect">
            <a:avLst/>
          </a:prstGeom>
          <a:noFill/>
          <a:ln>
            <a:noFill/>
          </a:ln>
        </p:spPr>
      </p:pic>
      <p:pic>
        <p:nvPicPr>
          <p:cNvPr id="132" name="Google Shape;132;p5"/>
          <p:cNvPicPr preferRelativeResize="0"/>
          <p:nvPr/>
        </p:nvPicPr>
        <p:blipFill rotWithShape="1">
          <a:blip r:embed="rId7">
            <a:alphaModFix/>
          </a:blip>
          <a:srcRect b="0" l="0" r="0" t="0"/>
          <a:stretch/>
        </p:blipFill>
        <p:spPr>
          <a:xfrm>
            <a:off x="85725" y="104773"/>
            <a:ext cx="2359040" cy="14954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38" name="Google Shape;138;p6"/>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139" name="Google Shape;139;p6"/>
          <p:cNvSpPr/>
          <p:nvPr/>
        </p:nvSpPr>
        <p:spPr>
          <a:xfrm>
            <a:off x="457200" y="19050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sp>
      <p:sp>
        <p:nvSpPr>
          <p:cNvPr id="140" name="Google Shape;140;p6"/>
          <p:cNvSpPr txBox="1"/>
          <p:nvPr/>
        </p:nvSpPr>
        <p:spPr>
          <a:xfrm>
            <a:off x="304800" y="212497"/>
            <a:ext cx="15554297" cy="982390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Challenges</a:t>
            </a:r>
            <a:endParaRPr/>
          </a:p>
          <a:p>
            <a:pPr indent="0" lvl="0" marL="0" marR="0" rtl="0" algn="ctr">
              <a:lnSpc>
                <a:spcPct val="291599"/>
              </a:lnSpc>
              <a:spcBef>
                <a:spcPts val="0"/>
              </a:spcBef>
              <a:spcAft>
                <a:spcPts val="0"/>
              </a:spcAft>
              <a:buNone/>
            </a:pPr>
            <a:r>
              <a:t/>
            </a:r>
            <a:endParaRPr sz="2000">
              <a:solidFill>
                <a:srgbClr val="000000"/>
              </a:solidFill>
              <a:latin typeface="Arimo"/>
              <a:ea typeface="Arimo"/>
              <a:cs typeface="Arimo"/>
              <a:sym typeface="Arimo"/>
            </a:endParaRPr>
          </a:p>
          <a:p>
            <a:pPr indent="0" lvl="0" marL="0" marR="0" rtl="0" algn="l">
              <a:lnSpc>
                <a:spcPct val="250000"/>
              </a:lnSpc>
              <a:spcBef>
                <a:spcPts val="0"/>
              </a:spcBef>
              <a:spcAft>
                <a:spcPts val="0"/>
              </a:spcAft>
              <a:buNone/>
            </a:pPr>
            <a:r>
              <a:rPr b="1" lang="en-US" sz="2000">
                <a:solidFill>
                  <a:srgbClr val="000000"/>
                </a:solidFill>
                <a:latin typeface="Arimo"/>
                <a:ea typeface="Arimo"/>
                <a:cs typeface="Arimo"/>
                <a:sym typeface="Arimo"/>
              </a:rPr>
              <a:t> More specific gender Inequality and Discrimination</a:t>
            </a:r>
            <a:endParaRPr sz="2000">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rgbClr val="000000"/>
              </a:buClr>
              <a:buSzPts val="1000"/>
              <a:buFont typeface="Arial"/>
              <a:buChar char="•"/>
            </a:pPr>
            <a:r>
              <a:rPr lang="en-US" sz="2000">
                <a:solidFill>
                  <a:srgbClr val="000000"/>
                </a:solidFill>
                <a:latin typeface="Arimo"/>
                <a:ea typeface="Arimo"/>
                <a:cs typeface="Arimo"/>
                <a:sym typeface="Arimo"/>
              </a:rPr>
              <a:t>Women are often excluded from the process of deep-sea fishing due to perceived vulnerabilities in handling the inherent risks of offshore fishing.</a:t>
            </a:r>
            <a:endParaRPr sz="2000">
              <a:solidFill>
                <a:srgbClr val="000000"/>
              </a:solidFill>
              <a:latin typeface="Arimo"/>
              <a:ea typeface="Arimo"/>
              <a:cs typeface="Arimo"/>
              <a:sym typeface="Arimo"/>
            </a:endParaRPr>
          </a:p>
          <a:p>
            <a:pPr indent="-342900" lvl="1" marL="800100" marR="0" rtl="0" algn="l">
              <a:lnSpc>
                <a:spcPct val="250000"/>
              </a:lnSpc>
              <a:spcBef>
                <a:spcPts val="0"/>
              </a:spcBef>
              <a:spcAft>
                <a:spcPts val="0"/>
              </a:spcAft>
              <a:buClr>
                <a:srgbClr val="000000"/>
              </a:buClr>
              <a:buSzPts val="1000"/>
              <a:buFont typeface="Arial"/>
              <a:buChar char="•"/>
            </a:pPr>
            <a:r>
              <a:rPr b="0" i="0" lang="en-US" sz="2000" u="none" cap="none" strike="noStrike">
                <a:solidFill>
                  <a:srgbClr val="000000"/>
                </a:solidFill>
                <a:latin typeface="Arimo"/>
                <a:ea typeface="Arimo"/>
                <a:cs typeface="Arimo"/>
                <a:sym typeface="Arimo"/>
              </a:rPr>
              <a:t> are instead relegated to gathering fish near the shore or focusing on processing and trading.</a:t>
            </a:r>
            <a:endParaRPr b="0" i="0" sz="2000" u="none" cap="none" strike="noStrike">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rgbClr val="000000"/>
              </a:buClr>
              <a:buSzPts val="1000"/>
              <a:buFont typeface="Arial"/>
              <a:buChar char="•"/>
            </a:pPr>
            <a:r>
              <a:rPr lang="en-US" sz="2000">
                <a:solidFill>
                  <a:srgbClr val="000000"/>
                </a:solidFill>
                <a:latin typeface="Arimo"/>
                <a:ea typeface="Arimo"/>
                <a:cs typeface="Arimo"/>
                <a:sym typeface="Arimo"/>
              </a:rPr>
              <a:t>Market buyers tend to undervalue the work of women, perceiving them as less capable of capturing high-value commercial fish compared to men.</a:t>
            </a:r>
            <a:endParaRPr sz="2000">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rgbClr val="000000"/>
              </a:buClr>
              <a:buSzPts val="1000"/>
              <a:buFont typeface="Arial"/>
              <a:buChar char="•"/>
            </a:pPr>
            <a:r>
              <a:rPr lang="en-US" sz="2000">
                <a:solidFill>
                  <a:srgbClr val="000000"/>
                </a:solidFill>
                <a:latin typeface="Arimo"/>
                <a:ea typeface="Arimo"/>
                <a:cs typeface="Arimo"/>
                <a:sym typeface="Arimo"/>
              </a:rPr>
              <a:t>Lack the necessary resources, such as appropriate fishing nets and small boats (like canoes).</a:t>
            </a:r>
            <a:endParaRPr sz="2000">
              <a:solidFill>
                <a:srgbClr val="000000"/>
              </a:solidFill>
              <a:latin typeface="Arimo"/>
              <a:ea typeface="Arimo"/>
              <a:cs typeface="Arimo"/>
              <a:sym typeface="Arimo"/>
            </a:endParaRPr>
          </a:p>
          <a:p>
            <a:pPr indent="0" lvl="0" marL="0" marR="0" rtl="0" algn="l">
              <a:lnSpc>
                <a:spcPct val="250000"/>
              </a:lnSpc>
              <a:spcBef>
                <a:spcPts val="0"/>
              </a:spcBef>
              <a:spcAft>
                <a:spcPts val="0"/>
              </a:spcAft>
              <a:buNone/>
            </a:pPr>
            <a:r>
              <a:rPr b="1" lang="en-US" sz="2000">
                <a:solidFill>
                  <a:srgbClr val="000000"/>
                </a:solidFill>
                <a:latin typeface="Arimo"/>
                <a:ea typeface="Arimo"/>
                <a:cs typeface="Arimo"/>
                <a:sym typeface="Arimo"/>
              </a:rPr>
              <a:t>Limited Access to Resources and Financial Support</a:t>
            </a:r>
            <a:endParaRPr sz="2000">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rgbClr val="000000"/>
              </a:buClr>
              <a:buSzPts val="1000"/>
              <a:buFont typeface="Arial"/>
              <a:buChar char="•"/>
            </a:pPr>
            <a:r>
              <a:rPr lang="en-US" sz="2000">
                <a:solidFill>
                  <a:srgbClr val="000000"/>
                </a:solidFill>
                <a:latin typeface="Arimo"/>
                <a:ea typeface="Arimo"/>
                <a:cs typeface="Arimo"/>
                <a:sym typeface="Arimo"/>
              </a:rPr>
              <a:t>During government-mandated fishing bans, women struggle to find alternative means of survival.</a:t>
            </a:r>
            <a:endParaRPr sz="2000">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rgbClr val="000000"/>
              </a:buClr>
              <a:buSzPts val="1000"/>
              <a:buFont typeface="Arial"/>
              <a:buChar char="•"/>
            </a:pPr>
            <a:r>
              <a:rPr lang="en-US" sz="2000">
                <a:solidFill>
                  <a:srgbClr val="000000"/>
                </a:solidFill>
                <a:latin typeface="Arimo"/>
                <a:ea typeface="Arimo"/>
                <a:cs typeface="Arimo"/>
                <a:sym typeface="Arimo"/>
              </a:rPr>
              <a:t>They frequently face challenges in accessing credit, technology, and adequate fishing equipment due to the absence of material guarantees, such as land or boat ownership, restricting their ability to grow or improve their businesses.</a:t>
            </a:r>
            <a:endParaRPr sz="2000">
              <a:solidFill>
                <a:srgbClr val="000000"/>
              </a:solidFill>
              <a:latin typeface="Arimo"/>
              <a:ea typeface="Arimo"/>
              <a:cs typeface="Arimo"/>
              <a:sym typeface="Arimo"/>
            </a:endParaRPr>
          </a:p>
          <a:p>
            <a:pPr indent="-342900" lvl="0" marL="342900" marR="0" rtl="0" algn="l">
              <a:lnSpc>
                <a:spcPct val="250000"/>
              </a:lnSpc>
              <a:spcBef>
                <a:spcPts val="0"/>
              </a:spcBef>
              <a:spcAft>
                <a:spcPts val="0"/>
              </a:spcAft>
              <a:buClr>
                <a:schemeClr val="dk1"/>
              </a:buClr>
              <a:buSzPts val="2000"/>
              <a:buFont typeface="Arial"/>
              <a:buChar char="•"/>
            </a:pPr>
            <a:r>
              <a:rPr lang="en-US" sz="2000">
                <a:solidFill>
                  <a:schemeClr val="dk1"/>
                </a:solidFill>
                <a:latin typeface="Arimo"/>
                <a:ea typeface="Arimo"/>
                <a:cs typeface="Arimo"/>
                <a:sym typeface="Arimo"/>
              </a:rPr>
              <a:t>Encounter difficulties in negotiating fair prices for their products, as buyers tend to dominate price-setting decisions.</a:t>
            </a:r>
            <a:endParaRPr sz="2000">
              <a:solidFill>
                <a:srgbClr val="000000"/>
              </a:solidFill>
              <a:latin typeface="Arimo"/>
              <a:ea typeface="Arimo"/>
              <a:cs typeface="Arimo"/>
              <a:sym typeface="Arimo"/>
            </a:endParaRPr>
          </a:p>
        </p:txBody>
      </p:sp>
      <p:pic>
        <p:nvPicPr>
          <p:cNvPr id="141" name="Google Shape;141;p6"/>
          <p:cNvPicPr preferRelativeResize="0"/>
          <p:nvPr/>
        </p:nvPicPr>
        <p:blipFill rotWithShape="1">
          <a:blip r:embed="rId6">
            <a:alphaModFix/>
          </a:blip>
          <a:srcRect b="0" l="0" r="0" t="0"/>
          <a:stretch/>
        </p:blipFill>
        <p:spPr>
          <a:xfrm>
            <a:off x="15686215" y="0"/>
            <a:ext cx="2601787" cy="2577395"/>
          </a:xfrm>
          <a:prstGeom prst="rect">
            <a:avLst/>
          </a:prstGeom>
          <a:noFill/>
          <a:ln>
            <a:noFill/>
          </a:ln>
        </p:spPr>
      </p:pic>
      <p:pic>
        <p:nvPicPr>
          <p:cNvPr id="142" name="Google Shape;142;p6"/>
          <p:cNvPicPr preferRelativeResize="0"/>
          <p:nvPr/>
        </p:nvPicPr>
        <p:blipFill rotWithShape="1">
          <a:blip r:embed="rId7">
            <a:alphaModFix/>
          </a:blip>
          <a:srcRect b="0" l="0" r="0" t="0"/>
          <a:stretch/>
        </p:blipFill>
        <p:spPr>
          <a:xfrm>
            <a:off x="43004" y="19048"/>
            <a:ext cx="3357422" cy="1581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48" name="Google Shape;148;p7"/>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sp>
      <p:sp>
        <p:nvSpPr>
          <p:cNvPr descr="Droplets-HD-Content-R1d.png" id="149" name="Google Shape;149;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sp>
      <p:sp>
        <p:nvSpPr>
          <p:cNvPr id="150" name="Google Shape;150;p7"/>
          <p:cNvSpPr txBox="1"/>
          <p:nvPr/>
        </p:nvSpPr>
        <p:spPr>
          <a:xfrm>
            <a:off x="914400" y="952500"/>
            <a:ext cx="15554297" cy="583012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Challenges cont…</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291599"/>
              </a:lnSpc>
              <a:spcBef>
                <a:spcPts val="0"/>
              </a:spcBef>
              <a:spcAft>
                <a:spcPts val="0"/>
              </a:spcAft>
              <a:buNone/>
            </a:pPr>
            <a:r>
              <a:t/>
            </a:r>
            <a:endParaRPr sz="2000">
              <a:solidFill>
                <a:srgbClr val="000000"/>
              </a:solidFill>
              <a:latin typeface="Arimo"/>
              <a:ea typeface="Arimo"/>
              <a:cs typeface="Arimo"/>
              <a:sym typeface="Arimo"/>
            </a:endParaRPr>
          </a:p>
          <a:p>
            <a:pPr indent="0" lvl="0" marL="0" marR="0" rtl="0" algn="l">
              <a:lnSpc>
                <a:spcPct val="290000"/>
              </a:lnSpc>
              <a:spcBef>
                <a:spcPts val="0"/>
              </a:spcBef>
              <a:spcAft>
                <a:spcPts val="0"/>
              </a:spcAft>
              <a:buNone/>
            </a:pPr>
            <a:r>
              <a:rPr b="1" lang="en-US" sz="2000">
                <a:solidFill>
                  <a:srgbClr val="000000"/>
                </a:solidFill>
                <a:latin typeface="Arimo"/>
                <a:ea typeface="Arimo"/>
                <a:cs typeface="Arimo"/>
                <a:sym typeface="Arimo"/>
              </a:rPr>
              <a:t> Namibia specific but applicable to most rural Southern areas</a:t>
            </a:r>
            <a:endParaRPr/>
          </a:p>
          <a:p>
            <a:pPr indent="0" lvl="0" marL="0" marR="0" rtl="0" algn="l">
              <a:lnSpc>
                <a:spcPct val="290000"/>
              </a:lnSpc>
              <a:spcBef>
                <a:spcPts val="0"/>
              </a:spcBef>
              <a:spcAft>
                <a:spcPts val="0"/>
              </a:spcAft>
              <a:buNone/>
            </a:pPr>
            <a:r>
              <a:t/>
            </a:r>
            <a:endParaRPr b="1" sz="2000">
              <a:solidFill>
                <a:srgbClr val="000000"/>
              </a:solidFill>
              <a:latin typeface="Arimo"/>
              <a:ea typeface="Arimo"/>
              <a:cs typeface="Arimo"/>
              <a:sym typeface="Arimo"/>
            </a:endParaRPr>
          </a:p>
          <a:p>
            <a:pPr indent="-342900" lvl="0" marL="342900" marR="0" rtl="0" algn="l">
              <a:lnSpc>
                <a:spcPct val="2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Not Enough Water</a:t>
            </a:r>
            <a:endParaRPr/>
          </a:p>
          <a:p>
            <a:pPr indent="-342900" lvl="0" marL="342900" marR="0" rtl="0" algn="l">
              <a:lnSpc>
                <a:spcPct val="2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Many inland areas don't get much rain, so there's not enough water in rivers and lakes. This means fewer fish. </a:t>
            </a:r>
            <a:endParaRPr/>
          </a:p>
          <a:p>
            <a:pPr indent="-342900" lvl="0" marL="342900" marR="0" rtl="0" algn="l">
              <a:lnSpc>
                <a:spcPct val="2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Fish Going to Waste: When they catch fish, it often spoils because there's no electricity for fridges. So, a lot of the fish gets thrown away.</a:t>
            </a:r>
            <a:endParaRPr sz="2000">
              <a:solidFill>
                <a:srgbClr val="000000"/>
              </a:solidFill>
              <a:latin typeface="Arimo"/>
              <a:ea typeface="Arimo"/>
              <a:cs typeface="Arimo"/>
              <a:sym typeface="Arimo"/>
            </a:endParaRPr>
          </a:p>
        </p:txBody>
      </p:sp>
      <p:pic>
        <p:nvPicPr>
          <p:cNvPr id="151" name="Google Shape;151;p7"/>
          <p:cNvPicPr preferRelativeResize="0"/>
          <p:nvPr/>
        </p:nvPicPr>
        <p:blipFill rotWithShape="1">
          <a:blip r:embed="rId6">
            <a:alphaModFix/>
          </a:blip>
          <a:srcRect b="0" l="0" r="0" t="0"/>
          <a:stretch/>
        </p:blipFill>
        <p:spPr>
          <a:xfrm>
            <a:off x="15666335" y="-24641"/>
            <a:ext cx="2601787" cy="2577395"/>
          </a:xfrm>
          <a:prstGeom prst="rect">
            <a:avLst/>
          </a:prstGeom>
          <a:noFill/>
          <a:ln>
            <a:noFill/>
          </a:ln>
        </p:spPr>
      </p:pic>
      <p:pic>
        <p:nvPicPr>
          <p:cNvPr id="152" name="Google Shape;152;p7"/>
          <p:cNvPicPr preferRelativeResize="0"/>
          <p:nvPr/>
        </p:nvPicPr>
        <p:blipFill rotWithShape="1">
          <a:blip r:embed="rId7">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58" name="Google Shape;158;p8"/>
          <p:cNvSpPr/>
          <p:nvPr/>
        </p:nvSpPr>
        <p:spPr>
          <a:xfrm>
            <a:off x="0" y="3192472"/>
            <a:ext cx="5795603" cy="6299568"/>
          </a:xfrm>
          <a:custGeom>
            <a:rect b="b" l="l" r="r" t="t"/>
            <a:pathLst>
              <a:path extrusionOk="0" h="6299568" w="8399424">
                <a:moveTo>
                  <a:pt x="0" y="0"/>
                </a:moveTo>
                <a:lnTo>
                  <a:pt x="8399424" y="0"/>
                </a:lnTo>
                <a:lnTo>
                  <a:pt x="8399424" y="6299568"/>
                </a:lnTo>
                <a:lnTo>
                  <a:pt x="0" y="6299568"/>
                </a:lnTo>
                <a:lnTo>
                  <a:pt x="0" y="0"/>
                </a:lnTo>
                <a:close/>
              </a:path>
            </a:pathLst>
          </a:custGeom>
          <a:blipFill rotWithShape="1">
            <a:blip r:embed="rId4">
              <a:alphaModFix/>
            </a:blip>
            <a:stretch>
              <a:fillRect b="0" l="0" r="0" t="0"/>
            </a:stretch>
          </a:blipFill>
          <a:ln>
            <a:noFill/>
          </a:ln>
        </p:spPr>
      </p:sp>
      <p:sp>
        <p:nvSpPr>
          <p:cNvPr id="159" name="Google Shape;159;p8"/>
          <p:cNvSpPr txBox="1"/>
          <p:nvPr/>
        </p:nvSpPr>
        <p:spPr>
          <a:xfrm>
            <a:off x="5943600" y="-2358157"/>
            <a:ext cx="12344400" cy="14296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a:p>
            <a:pPr indent="0" lvl="0" marL="0" marR="0" rtl="0" algn="l">
              <a:lnSpc>
                <a:spcPct val="108000"/>
              </a:lnSpc>
              <a:spcBef>
                <a:spcPts val="0"/>
              </a:spcBef>
              <a:spcAft>
                <a:spcPts val="0"/>
              </a:spcAft>
              <a:buNone/>
            </a:pPr>
            <a:r>
              <a:rPr lang="en-US" sz="5400">
                <a:solidFill>
                  <a:srgbClr val="000000"/>
                </a:solidFill>
                <a:latin typeface="Arimo"/>
                <a:ea typeface="Arimo"/>
                <a:cs typeface="Arimo"/>
                <a:sym typeface="Arimo"/>
              </a:rPr>
              <a:t>Achievements and </a:t>
            </a:r>
            <a:endParaRPr sz="5400">
              <a:solidFill>
                <a:srgbClr val="000000"/>
              </a:solidFill>
              <a:latin typeface="Arimo"/>
              <a:ea typeface="Arimo"/>
              <a:cs typeface="Arimo"/>
              <a:sym typeface="Arimo"/>
            </a:endParaRPr>
          </a:p>
          <a:p>
            <a:pPr indent="0" lvl="0" marL="0" marR="0" rtl="0" algn="l">
              <a:lnSpc>
                <a:spcPct val="108000"/>
              </a:lnSpc>
              <a:spcBef>
                <a:spcPts val="0"/>
              </a:spcBef>
              <a:spcAft>
                <a:spcPts val="0"/>
              </a:spcAft>
              <a:buNone/>
            </a:pPr>
            <a:r>
              <a:rPr lang="en-US" sz="5400">
                <a:solidFill>
                  <a:srgbClr val="000000"/>
                </a:solidFill>
                <a:latin typeface="Arimo"/>
                <a:ea typeface="Arimo"/>
                <a:cs typeface="Arimo"/>
                <a:sym typeface="Arimo"/>
              </a:rPr>
              <a:t>Opportunities </a:t>
            </a:r>
            <a:endParaRPr sz="5400">
              <a:solidFill>
                <a:srgbClr val="000000"/>
              </a:solidFill>
              <a:latin typeface="Arimo"/>
              <a:ea typeface="Arimo"/>
              <a:cs typeface="Arimo"/>
              <a:sym typeface="Arimo"/>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New legislation being developed</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Recognition and support of AWFISHNET by AU; country adaptation </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Country chapters in progress to be registered</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Training initiatives increasing; with focus on women and youth participation</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Focused leadership programmes </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 Collaborations regionally and internationally </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Dam stocking e.g in 2024, Zimbabwe stocked over 300tonnes fingerlings were stocked in various dams</a:t>
            </a:r>
            <a:endParaRPr/>
          </a:p>
          <a:p>
            <a:pPr indent="-342900" lvl="0" marL="342900" marR="0" rtl="0" algn="just">
              <a:lnSpc>
                <a:spcPct val="291599"/>
              </a:lnSpc>
              <a:spcBef>
                <a:spcPts val="0"/>
              </a:spcBef>
              <a:spcAft>
                <a:spcPts val="0"/>
              </a:spcAft>
              <a:buClr>
                <a:srgbClr val="000000"/>
              </a:buClr>
              <a:buSzPts val="2000"/>
              <a:buFont typeface="Arial"/>
              <a:buChar char="•"/>
            </a:pPr>
            <a:r>
              <a:rPr lang="en-US" sz="2000">
                <a:solidFill>
                  <a:srgbClr val="000000"/>
                </a:solidFill>
                <a:latin typeface="Arimo"/>
                <a:ea typeface="Arimo"/>
                <a:cs typeface="Arimo"/>
                <a:sym typeface="Arimo"/>
              </a:rPr>
              <a:t>Women contribution to the workforce through programs like Fish4she and drives to remove them from toxic environments</a:t>
            </a:r>
            <a:endParaRPr/>
          </a:p>
          <a:p>
            <a:pPr indent="-215900" lvl="0" marL="342900" marR="0" rtl="0" algn="just">
              <a:lnSpc>
                <a:spcPct val="291599"/>
              </a:lnSpc>
              <a:spcBef>
                <a:spcPts val="0"/>
              </a:spcBef>
              <a:spcAft>
                <a:spcPts val="0"/>
              </a:spcAft>
              <a:buClr>
                <a:schemeClr val="dk1"/>
              </a:buClr>
              <a:buSzPts val="2000"/>
              <a:buFont typeface="Arial"/>
              <a:buNone/>
            </a:pPr>
            <a:r>
              <a:t/>
            </a:r>
            <a:endParaRPr sz="2000">
              <a:solidFill>
                <a:srgbClr val="000000"/>
              </a:solidFill>
              <a:latin typeface="Arimo"/>
              <a:ea typeface="Arimo"/>
              <a:cs typeface="Arimo"/>
              <a:sym typeface="Arimo"/>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pic>
        <p:nvPicPr>
          <p:cNvPr id="160" name="Google Shape;160;p8"/>
          <p:cNvPicPr preferRelativeResize="0"/>
          <p:nvPr/>
        </p:nvPicPr>
        <p:blipFill rotWithShape="1">
          <a:blip r:embed="rId5">
            <a:alphaModFix/>
          </a:blip>
          <a:srcRect b="0" l="0" r="0" t="0"/>
          <a:stretch/>
        </p:blipFill>
        <p:spPr>
          <a:xfrm>
            <a:off x="15686213" y="-8283"/>
            <a:ext cx="2601787" cy="2577395"/>
          </a:xfrm>
          <a:prstGeom prst="rect">
            <a:avLst/>
          </a:prstGeom>
          <a:noFill/>
          <a:ln>
            <a:noFill/>
          </a:ln>
        </p:spPr>
      </p:pic>
      <p:pic>
        <p:nvPicPr>
          <p:cNvPr id="161" name="Google Shape;161;p8"/>
          <p:cNvPicPr preferRelativeResize="0"/>
          <p:nvPr/>
        </p:nvPicPr>
        <p:blipFill rotWithShape="1">
          <a:blip r:embed="rId6">
            <a:alphaModFix/>
          </a:blip>
          <a:srcRect b="0" l="0" r="0" t="0"/>
          <a:stretch/>
        </p:blipFill>
        <p:spPr>
          <a:xfrm>
            <a:off x="43003" y="19048"/>
            <a:ext cx="3462197" cy="262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descr="\\DROBO-FS\QuickDrops\JB\PPTX NG\Droplets\LightingOverlay.png" id="167" name="Google Shape;167;p9"/>
          <p:cNvSpPr/>
          <p:nvPr/>
        </p:nvSpPr>
        <p:spPr>
          <a:xfrm>
            <a:off x="0" y="-19050"/>
            <a:ext cx="18288004" cy="10287002"/>
          </a:xfrm>
          <a:custGeom>
            <a:rect b="b" l="l" r="r" t="t"/>
            <a:pathLst>
              <a:path extrusionOk="0" h="10287002" w="18288004">
                <a:moveTo>
                  <a:pt x="0" y="0"/>
                </a:moveTo>
                <a:lnTo>
                  <a:pt x="18288004" y="0"/>
                </a:lnTo>
                <a:lnTo>
                  <a:pt x="18288004" y="10287002"/>
                </a:lnTo>
                <a:lnTo>
                  <a:pt x="0" y="1028700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Droplets-HD-Content-R1d.png" id="168" name="Google Shape;168;p9"/>
          <p:cNvSpPr/>
          <p:nvPr/>
        </p:nvSpPr>
        <p:spPr>
          <a:xfrm>
            <a:off x="11256" y="42860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9"/>
          <p:cNvSpPr txBox="1"/>
          <p:nvPr/>
        </p:nvSpPr>
        <p:spPr>
          <a:xfrm>
            <a:off x="838200" y="1856521"/>
            <a:ext cx="15554297" cy="148758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lang="en-US" sz="5400">
                <a:solidFill>
                  <a:srgbClr val="000000"/>
                </a:solidFill>
                <a:latin typeface="Arimo"/>
                <a:ea typeface="Arimo"/>
                <a:cs typeface="Arimo"/>
                <a:sym typeface="Arimo"/>
              </a:rPr>
              <a:t>Achievements and Opportunities</a:t>
            </a:r>
            <a:endParaRPr/>
          </a:p>
          <a:p>
            <a:pPr indent="0" lvl="0" marL="0" marR="0" rtl="0" algn="ctr">
              <a:lnSpc>
                <a:spcPct val="108000"/>
              </a:lnSpc>
              <a:spcBef>
                <a:spcPts val="0"/>
              </a:spcBef>
              <a:spcAft>
                <a:spcPts val="0"/>
              </a:spcAft>
              <a:buNone/>
            </a:pPr>
            <a:r>
              <a:t/>
            </a:r>
            <a:endParaRPr sz="5400">
              <a:solidFill>
                <a:srgbClr val="000000"/>
              </a:solidFill>
              <a:latin typeface="Arimo"/>
              <a:ea typeface="Arimo"/>
              <a:cs typeface="Arimo"/>
              <a:sym typeface="Arimo"/>
            </a:endParaRPr>
          </a:p>
        </p:txBody>
      </p:sp>
      <p:sp>
        <p:nvSpPr>
          <p:cNvPr id="170" name="Google Shape;170;p9"/>
          <p:cNvSpPr/>
          <p:nvPr/>
        </p:nvSpPr>
        <p:spPr>
          <a:xfrm>
            <a:off x="0" y="0"/>
            <a:ext cx="18288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1" name="Google Shape;171;p9"/>
          <p:cNvPicPr preferRelativeResize="0"/>
          <p:nvPr/>
        </p:nvPicPr>
        <p:blipFill rotWithShape="1">
          <a:blip r:embed="rId6">
            <a:alphaModFix/>
          </a:blip>
          <a:srcRect b="0" l="0" r="0" t="0"/>
          <a:stretch/>
        </p:blipFill>
        <p:spPr>
          <a:xfrm>
            <a:off x="929975" y="2780649"/>
            <a:ext cx="10119024" cy="5125901"/>
          </a:xfrm>
          <a:prstGeom prst="rect">
            <a:avLst/>
          </a:prstGeom>
          <a:noFill/>
          <a:ln>
            <a:noFill/>
          </a:ln>
        </p:spPr>
      </p:pic>
      <p:sp>
        <p:nvSpPr>
          <p:cNvPr id="172" name="Google Shape;172;p9"/>
          <p:cNvSpPr/>
          <p:nvPr/>
        </p:nvSpPr>
        <p:spPr>
          <a:xfrm>
            <a:off x="838200" y="7906544"/>
            <a:ext cx="17548500" cy="147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mo"/>
              <a:buNone/>
            </a:pPr>
            <a:r>
              <a:rPr b="1" i="0" lang="en-US" sz="2000" u="none" cap="none" strike="noStrike">
                <a:solidFill>
                  <a:srgbClr val="000000"/>
                </a:solidFill>
                <a:latin typeface="Arimo"/>
                <a:ea typeface="Arimo"/>
                <a:cs typeface="Arimo"/>
                <a:sym typeface="Arimo"/>
              </a:rPr>
              <a:t>Registering small-scale fishers, a new approach being used by ADPP to transfer capacity: An established fisher, works with smaller-scale fishers to facilitate access to resources and improve quantity due to unity in numbers. Ruela, Cabo Delgado province.</a:t>
            </a:r>
            <a:endParaRPr/>
          </a:p>
          <a:p>
            <a:pPr indent="0" lvl="0" marL="0" marR="0" rtl="0" algn="l">
              <a:lnSpc>
                <a:spcPct val="100000"/>
              </a:lnSpc>
              <a:spcBef>
                <a:spcPts val="0"/>
              </a:spcBef>
              <a:spcAft>
                <a:spcPts val="0"/>
              </a:spcAft>
              <a:buClr>
                <a:schemeClr val="dk1"/>
              </a:buClr>
              <a:buSzPts val="2000"/>
              <a:buFont typeface="Arial"/>
              <a:buNone/>
            </a:pPr>
            <a:r>
              <a:t/>
            </a:r>
            <a:endParaRPr b="1" sz="2000">
              <a:solidFill>
                <a:srgbClr val="000000"/>
              </a:solidFill>
              <a:latin typeface="Arimo"/>
              <a:ea typeface="Arimo"/>
              <a:cs typeface="Arimo"/>
              <a:sym typeface="Arimo"/>
            </a:endParaRPr>
          </a:p>
          <a:p>
            <a:pPr indent="0" lvl="0" marL="0" marR="0" rtl="0" algn="l">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mbria Math"/>
              <a:ea typeface="Cambria Math"/>
              <a:cs typeface="Cambria Math"/>
              <a:sym typeface="Cambria Math"/>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73" name="Google Shape;173;p9"/>
          <p:cNvPicPr preferRelativeResize="0"/>
          <p:nvPr/>
        </p:nvPicPr>
        <p:blipFill rotWithShape="1">
          <a:blip r:embed="rId7">
            <a:alphaModFix/>
          </a:blip>
          <a:srcRect b="0" l="0" r="0" t="0"/>
          <a:stretch/>
        </p:blipFill>
        <p:spPr>
          <a:xfrm>
            <a:off x="15669648" y="0"/>
            <a:ext cx="2601787" cy="2577395"/>
          </a:xfrm>
          <a:prstGeom prst="rect">
            <a:avLst/>
          </a:prstGeom>
          <a:noFill/>
          <a:ln>
            <a:noFill/>
          </a:ln>
        </p:spPr>
      </p:pic>
      <p:pic>
        <p:nvPicPr>
          <p:cNvPr id="174" name="Google Shape;174;p9"/>
          <p:cNvPicPr preferRelativeResize="0"/>
          <p:nvPr/>
        </p:nvPicPr>
        <p:blipFill rotWithShape="1">
          <a:blip r:embed="rId8">
            <a:alphaModFix/>
          </a:blip>
          <a:srcRect b="0" l="0" r="0" t="0"/>
          <a:stretch/>
        </p:blipFill>
        <p:spPr>
          <a:xfrm>
            <a:off x="43003" y="19048"/>
            <a:ext cx="3462197" cy="262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Mashebane Thosago</dc:creator>
</cp:coreProperties>
</file>