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Montserrat"/>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Montserrat-regular.fntdata"/><Relationship Id="rId14" Type="http://schemas.openxmlformats.org/officeDocument/2006/relationships/slide" Target="slides/slide9.xml"/><Relationship Id="rId17" Type="http://schemas.openxmlformats.org/officeDocument/2006/relationships/font" Target="fonts/Montserrat-italic.fntdata"/><Relationship Id="rId16" Type="http://schemas.openxmlformats.org/officeDocument/2006/relationships/font" Target="fonts/Montserrat-bold.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Montserrat-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5dff849a5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g35dff849a5c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35dff849a5c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35dff849a5c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35dff849a5c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35dff849a5c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35dff849a5c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35dff849a5c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Added “Capacity” here because I do think it is an important aspect that we also need to develop the capacity to manage, implement, maintain etc the new technology…. Capacity can basically be embedded in every single action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35dff849a5c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35dff849a5c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5dff849a5c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35dff849a5c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35dff849a5c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35dff849a5c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35dff849a5c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35dff849a5c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3.png"/><Relationship Id="rId7"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4.jpg"/><Relationship Id="rId4" Type="http://schemas.openxmlformats.org/officeDocument/2006/relationships/image" Target="../media/image9.jpg"/><Relationship Id="rId5" Type="http://schemas.openxmlformats.org/officeDocument/2006/relationships/image" Target="../media/image7.jpg"/><Relationship Id="rId6" Type="http://schemas.openxmlformats.org/officeDocument/2006/relationships/image" Target="../media/image6.png"/><Relationship Id="rId7" Type="http://schemas.openxmlformats.org/officeDocument/2006/relationships/image" Target="../media/image8.png"/><Relationship Id="rId8"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4.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4.jp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4.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4.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4.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4.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4.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title="O20_logo.jpg"/>
          <p:cNvPicPr preferRelativeResize="0"/>
          <p:nvPr/>
        </p:nvPicPr>
        <p:blipFill rotWithShape="1">
          <a:blip r:embed="rId3">
            <a:alphaModFix/>
          </a:blip>
          <a:srcRect b="0" l="0" r="0" t="0"/>
          <a:stretch/>
        </p:blipFill>
        <p:spPr>
          <a:xfrm>
            <a:off x="2067875" y="690825"/>
            <a:ext cx="4738701" cy="2349449"/>
          </a:xfrm>
          <a:prstGeom prst="rect">
            <a:avLst/>
          </a:prstGeom>
          <a:noFill/>
          <a:ln>
            <a:noFill/>
          </a:ln>
        </p:spPr>
      </p:pic>
      <p:sp>
        <p:nvSpPr>
          <p:cNvPr id="55" name="Google Shape;55;p13"/>
          <p:cNvSpPr txBox="1"/>
          <p:nvPr/>
        </p:nvSpPr>
        <p:spPr>
          <a:xfrm>
            <a:off x="1629675" y="3154650"/>
            <a:ext cx="5615100" cy="954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500"/>
              <a:buFont typeface="Arial"/>
              <a:buNone/>
            </a:pPr>
            <a:r>
              <a:rPr b="1" lang="en-GB" sz="2500">
                <a:solidFill>
                  <a:srgbClr val="1C4587"/>
                </a:solidFill>
                <a:latin typeface="Montserrat"/>
                <a:ea typeface="Montserrat"/>
                <a:cs typeface="Montserrat"/>
                <a:sym typeface="Montserrat"/>
              </a:rPr>
              <a:t>Inception Meeting</a:t>
            </a:r>
            <a:r>
              <a:rPr b="1" i="0" lang="en-GB" sz="2500" u="none" cap="none" strike="noStrike">
                <a:solidFill>
                  <a:srgbClr val="1C4587"/>
                </a:solidFill>
                <a:latin typeface="Montserrat"/>
                <a:ea typeface="Montserrat"/>
                <a:cs typeface="Montserrat"/>
                <a:sym typeface="Montserrat"/>
              </a:rPr>
              <a:t> - 2</a:t>
            </a:r>
            <a:r>
              <a:rPr b="1" lang="en-GB" sz="2500">
                <a:solidFill>
                  <a:srgbClr val="1C4587"/>
                </a:solidFill>
                <a:latin typeface="Montserrat"/>
                <a:ea typeface="Montserrat"/>
                <a:cs typeface="Montserrat"/>
                <a:sym typeface="Montserrat"/>
              </a:rPr>
              <a:t>8 May</a:t>
            </a:r>
            <a:r>
              <a:rPr b="1" i="0" lang="en-GB" sz="2500" u="none" cap="none" strike="noStrike">
                <a:solidFill>
                  <a:srgbClr val="1C4587"/>
                </a:solidFill>
                <a:latin typeface="Montserrat"/>
                <a:ea typeface="Montserrat"/>
                <a:cs typeface="Montserrat"/>
                <a:sym typeface="Montserrat"/>
              </a:rPr>
              <a:t> 2025</a:t>
            </a:r>
            <a:endParaRPr b="1" i="0" sz="2500" u="none" cap="none" strike="noStrike">
              <a:solidFill>
                <a:srgbClr val="1C4587"/>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2500"/>
              <a:buFont typeface="Arial"/>
              <a:buNone/>
            </a:pPr>
            <a:r>
              <a:rPr b="1" lang="en-GB" sz="2500">
                <a:solidFill>
                  <a:srgbClr val="1C4587"/>
                </a:solidFill>
                <a:latin typeface="Montserrat"/>
                <a:ea typeface="Montserrat"/>
                <a:cs typeface="Montserrat"/>
                <a:sym typeface="Montserrat"/>
              </a:rPr>
              <a:t>Ocean Actions</a:t>
            </a:r>
            <a:endParaRPr b="1" sz="2500">
              <a:solidFill>
                <a:srgbClr val="1C4587"/>
              </a:solidFill>
              <a:latin typeface="Montserrat"/>
              <a:ea typeface="Montserrat"/>
              <a:cs typeface="Montserrat"/>
              <a:sym typeface="Montserrat"/>
            </a:endParaRPr>
          </a:p>
        </p:txBody>
      </p:sp>
      <p:pic>
        <p:nvPicPr>
          <p:cNvPr id="56" name="Google Shape;56;p13" title="NEW-SAEON-LOGO-Irfan (1).png"/>
          <p:cNvPicPr preferRelativeResize="0"/>
          <p:nvPr/>
        </p:nvPicPr>
        <p:blipFill rotWithShape="1">
          <a:blip r:embed="rId4">
            <a:alphaModFix/>
          </a:blip>
          <a:srcRect b="0" l="0" r="0" t="0"/>
          <a:stretch/>
        </p:blipFill>
        <p:spPr>
          <a:xfrm>
            <a:off x="6617025" y="4055741"/>
            <a:ext cx="2366950" cy="926050"/>
          </a:xfrm>
          <a:prstGeom prst="rect">
            <a:avLst/>
          </a:prstGeom>
          <a:noFill/>
          <a:ln>
            <a:noFill/>
          </a:ln>
        </p:spPr>
      </p:pic>
      <p:pic>
        <p:nvPicPr>
          <p:cNvPr id="57" name="Google Shape;57;p13" title="DSTI Logo colour (1).png"/>
          <p:cNvPicPr preferRelativeResize="0"/>
          <p:nvPr/>
        </p:nvPicPr>
        <p:blipFill rotWithShape="1">
          <a:blip r:embed="rId5">
            <a:alphaModFix/>
          </a:blip>
          <a:srcRect b="0" l="0" r="0" t="0"/>
          <a:stretch/>
        </p:blipFill>
        <p:spPr>
          <a:xfrm>
            <a:off x="137150" y="4215617"/>
            <a:ext cx="2366950" cy="830970"/>
          </a:xfrm>
          <a:prstGeom prst="rect">
            <a:avLst/>
          </a:prstGeom>
          <a:noFill/>
          <a:ln>
            <a:noFill/>
          </a:ln>
        </p:spPr>
      </p:pic>
      <p:pic>
        <p:nvPicPr>
          <p:cNvPr id="58" name="Google Shape;58;p13" title="image (6).png"/>
          <p:cNvPicPr preferRelativeResize="0"/>
          <p:nvPr/>
        </p:nvPicPr>
        <p:blipFill rotWithShape="1">
          <a:blip r:embed="rId6">
            <a:alphaModFix/>
          </a:blip>
          <a:srcRect b="0" l="0" r="0" t="0"/>
          <a:stretch/>
        </p:blipFill>
        <p:spPr>
          <a:xfrm>
            <a:off x="4009163" y="4215620"/>
            <a:ext cx="856126" cy="830950"/>
          </a:xfrm>
          <a:prstGeom prst="rect">
            <a:avLst/>
          </a:prstGeom>
          <a:noFill/>
          <a:ln>
            <a:noFill/>
          </a:ln>
        </p:spPr>
      </p:pic>
      <p:pic>
        <p:nvPicPr>
          <p:cNvPr id="59" name="Google Shape;59;p13" title="G20SA-Logo-2024_VertiFColour-scaled.jpg"/>
          <p:cNvPicPr preferRelativeResize="0"/>
          <p:nvPr/>
        </p:nvPicPr>
        <p:blipFill rotWithShape="1">
          <a:blip r:embed="rId7">
            <a:alphaModFix/>
          </a:blip>
          <a:srcRect b="0" l="0" r="0" t="0"/>
          <a:stretch/>
        </p:blipFill>
        <p:spPr>
          <a:xfrm>
            <a:off x="220975" y="238125"/>
            <a:ext cx="974777" cy="13220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pic>
        <p:nvPicPr>
          <p:cNvPr id="64" name="Google Shape;64;p14" title="O20_logo.jpg"/>
          <p:cNvPicPr preferRelativeResize="0"/>
          <p:nvPr/>
        </p:nvPicPr>
        <p:blipFill rotWithShape="1">
          <a:blip r:embed="rId3">
            <a:alphaModFix/>
          </a:blip>
          <a:srcRect b="0" l="0" r="0" t="0"/>
          <a:stretch/>
        </p:blipFill>
        <p:spPr>
          <a:xfrm>
            <a:off x="7489349" y="4260525"/>
            <a:ext cx="1538874" cy="762975"/>
          </a:xfrm>
          <a:prstGeom prst="rect">
            <a:avLst/>
          </a:prstGeom>
          <a:noFill/>
          <a:ln>
            <a:noFill/>
          </a:ln>
        </p:spPr>
      </p:pic>
      <p:pic>
        <p:nvPicPr>
          <p:cNvPr id="65" name="Google Shape;65;p14" title="G20SA-Logo-2024_VertiFColour-scaled.jpg"/>
          <p:cNvPicPr preferRelativeResize="0"/>
          <p:nvPr/>
        </p:nvPicPr>
        <p:blipFill rotWithShape="1">
          <a:blip r:embed="rId4">
            <a:alphaModFix/>
          </a:blip>
          <a:srcRect b="0" l="0" r="0" t="0"/>
          <a:stretch/>
        </p:blipFill>
        <p:spPr>
          <a:xfrm>
            <a:off x="118100" y="4242438"/>
            <a:ext cx="589225" cy="799150"/>
          </a:xfrm>
          <a:prstGeom prst="rect">
            <a:avLst/>
          </a:prstGeom>
          <a:noFill/>
          <a:ln>
            <a:noFill/>
          </a:ln>
        </p:spPr>
      </p:pic>
      <p:pic>
        <p:nvPicPr>
          <p:cNvPr id="66" name="Google Shape;66;p14" title="2b3c6ba7-99f1-4409-8a3a-a0e02dfd4b00.jpg"/>
          <p:cNvPicPr preferRelativeResize="0"/>
          <p:nvPr/>
        </p:nvPicPr>
        <p:blipFill rotWithShape="1">
          <a:blip r:embed="rId5">
            <a:alphaModFix/>
          </a:blip>
          <a:srcRect b="27233" l="0" r="0" t="30346"/>
          <a:stretch/>
        </p:blipFill>
        <p:spPr>
          <a:xfrm>
            <a:off x="211075" y="2718812"/>
            <a:ext cx="3853224" cy="1225875"/>
          </a:xfrm>
          <a:prstGeom prst="rect">
            <a:avLst/>
          </a:prstGeom>
          <a:noFill/>
          <a:ln>
            <a:noFill/>
          </a:ln>
        </p:spPr>
      </p:pic>
      <p:sp>
        <p:nvSpPr>
          <p:cNvPr id="67" name="Google Shape;67;p14"/>
          <p:cNvSpPr txBox="1"/>
          <p:nvPr/>
        </p:nvSpPr>
        <p:spPr>
          <a:xfrm>
            <a:off x="4215750" y="2529850"/>
            <a:ext cx="4886400" cy="169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222222"/>
                </a:solidFill>
                <a:highlight>
                  <a:srgbClr val="FFFFFF"/>
                </a:highlight>
                <a:latin typeface="Arial"/>
                <a:ea typeface="Arial"/>
                <a:cs typeface="Arial"/>
                <a:sym typeface="Arial"/>
              </a:rPr>
              <a:t>Singapore Maritime Week 2025 (24-28 Feb 2025)</a:t>
            </a:r>
            <a:endParaRPr b="1" i="0" sz="1400" u="none" cap="none" strike="noStrike">
              <a:solidFill>
                <a:srgbClr val="222222"/>
              </a:solidFill>
              <a:highlight>
                <a:srgbClr val="FFFFFF"/>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222222"/>
                </a:solidFill>
                <a:highlight>
                  <a:srgbClr val="FFFFFF"/>
                </a:highlight>
                <a:latin typeface="Arial"/>
                <a:ea typeface="Arial"/>
                <a:cs typeface="Arial"/>
                <a:sym typeface="Arial"/>
              </a:rPr>
              <a:t>Two sessions:</a:t>
            </a:r>
            <a:endParaRPr b="0" i="0" sz="1400" u="none" cap="none" strike="noStrike">
              <a:solidFill>
                <a:srgbClr val="222222"/>
              </a:solidFill>
              <a:highlight>
                <a:srgbClr val="FFFFFF"/>
              </a:highlight>
              <a:latin typeface="Arial"/>
              <a:ea typeface="Arial"/>
              <a:cs typeface="Arial"/>
              <a:sym typeface="Arial"/>
            </a:endParaRPr>
          </a:p>
          <a:p>
            <a:pPr indent="-317500" lvl="0" marL="457200" marR="0" rtl="0" algn="l">
              <a:lnSpc>
                <a:spcPct val="100000"/>
              </a:lnSpc>
              <a:spcBef>
                <a:spcPts val="0"/>
              </a:spcBef>
              <a:spcAft>
                <a:spcPts val="0"/>
              </a:spcAft>
              <a:buClr>
                <a:srgbClr val="222222"/>
              </a:buClr>
              <a:buSzPts val="1400"/>
              <a:buFont typeface="Arial"/>
              <a:buChar char="●"/>
            </a:pPr>
            <a:r>
              <a:rPr b="0" i="0" lang="en-GB" sz="1400" u="none" cap="none" strike="noStrike">
                <a:solidFill>
                  <a:srgbClr val="222222"/>
                </a:solidFill>
                <a:highlight>
                  <a:srgbClr val="FFFFFF"/>
                </a:highlight>
                <a:latin typeface="Arial"/>
                <a:ea typeface="Arial"/>
                <a:cs typeface="Arial"/>
                <a:sym typeface="Arial"/>
              </a:rPr>
              <a:t>Maritime Just Transition</a:t>
            </a:r>
            <a:endParaRPr b="0" i="0" sz="1400" u="none" cap="none" strike="noStrike">
              <a:solidFill>
                <a:srgbClr val="222222"/>
              </a:solidFill>
              <a:highlight>
                <a:srgbClr val="FFFFFF"/>
              </a:highlight>
              <a:latin typeface="Arial"/>
              <a:ea typeface="Arial"/>
              <a:cs typeface="Arial"/>
              <a:sym typeface="Arial"/>
            </a:endParaRPr>
          </a:p>
          <a:p>
            <a:pPr indent="-317500" lvl="0" marL="457200" marR="0" rtl="0" algn="l">
              <a:lnSpc>
                <a:spcPct val="100000"/>
              </a:lnSpc>
              <a:spcBef>
                <a:spcPts val="0"/>
              </a:spcBef>
              <a:spcAft>
                <a:spcPts val="0"/>
              </a:spcAft>
              <a:buClr>
                <a:srgbClr val="222222"/>
              </a:buClr>
              <a:buSzPts val="1400"/>
              <a:buFont typeface="Arial"/>
              <a:buChar char="●"/>
            </a:pPr>
            <a:r>
              <a:rPr b="0" i="0" lang="en-GB" sz="1400" u="none" cap="none" strike="noStrike">
                <a:solidFill>
                  <a:srgbClr val="222222"/>
                </a:solidFill>
                <a:highlight>
                  <a:srgbClr val="FFFFFF"/>
                </a:highlight>
                <a:latin typeface="Arial"/>
                <a:ea typeface="Arial"/>
                <a:cs typeface="Arial"/>
                <a:sym typeface="Arial"/>
              </a:rPr>
              <a:t>Maritime Security</a:t>
            </a:r>
            <a:endParaRPr b="0" i="0" sz="1400" u="none" cap="none" strike="noStrike">
              <a:solidFill>
                <a:srgbClr val="222222"/>
              </a:solidFill>
              <a:highlight>
                <a:srgbClr val="FFFFFF"/>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22222"/>
              </a:solidFill>
              <a:highlight>
                <a:srgbClr val="FFFFFF"/>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222222"/>
                </a:solidFill>
                <a:highlight>
                  <a:srgbClr val="FFFFFF"/>
                </a:highlight>
                <a:latin typeface="Arial"/>
                <a:ea typeface="Arial"/>
                <a:cs typeface="Arial"/>
                <a:sym typeface="Arial"/>
              </a:rPr>
              <a:t>Attended and well received by Her Excellency Charlotte Lobe, High Commissioner for South Africa in Singapore</a:t>
            </a:r>
            <a:endParaRPr b="0" i="0" sz="1400" u="none" cap="none" strike="noStrike">
              <a:solidFill>
                <a:srgbClr val="222222"/>
              </a:solidFill>
              <a:highlight>
                <a:srgbClr val="FFFFFF"/>
              </a:highlight>
              <a:latin typeface="Arial"/>
              <a:ea typeface="Arial"/>
              <a:cs typeface="Arial"/>
              <a:sym typeface="Arial"/>
            </a:endParaRPr>
          </a:p>
        </p:txBody>
      </p:sp>
      <p:pic>
        <p:nvPicPr>
          <p:cNvPr id="68" name="Google Shape;68;p14"/>
          <p:cNvPicPr preferRelativeResize="0"/>
          <p:nvPr/>
        </p:nvPicPr>
        <p:blipFill rotWithShape="1">
          <a:blip r:embed="rId6">
            <a:alphaModFix/>
          </a:blip>
          <a:srcRect b="0" l="0" r="0" t="0"/>
          <a:stretch/>
        </p:blipFill>
        <p:spPr>
          <a:xfrm>
            <a:off x="211075" y="1171175"/>
            <a:ext cx="3429900" cy="1070325"/>
          </a:xfrm>
          <a:prstGeom prst="rect">
            <a:avLst/>
          </a:prstGeom>
          <a:noFill/>
          <a:ln>
            <a:noFill/>
          </a:ln>
        </p:spPr>
      </p:pic>
      <p:pic>
        <p:nvPicPr>
          <p:cNvPr id="69" name="Google Shape;69;p14"/>
          <p:cNvPicPr preferRelativeResize="0"/>
          <p:nvPr/>
        </p:nvPicPr>
        <p:blipFill rotWithShape="1">
          <a:blip r:embed="rId7">
            <a:alphaModFix/>
          </a:blip>
          <a:srcRect b="0" l="0" r="0" t="0"/>
          <a:stretch/>
        </p:blipFill>
        <p:spPr>
          <a:xfrm>
            <a:off x="5711200" y="1558975"/>
            <a:ext cx="2774625" cy="294725"/>
          </a:xfrm>
          <a:prstGeom prst="rect">
            <a:avLst/>
          </a:prstGeom>
          <a:noFill/>
          <a:ln>
            <a:noFill/>
          </a:ln>
        </p:spPr>
      </p:pic>
      <p:pic>
        <p:nvPicPr>
          <p:cNvPr id="70" name="Google Shape;70;p14"/>
          <p:cNvPicPr preferRelativeResize="0"/>
          <p:nvPr/>
        </p:nvPicPr>
        <p:blipFill rotWithShape="1">
          <a:blip r:embed="rId8">
            <a:alphaModFix/>
          </a:blip>
          <a:srcRect b="0" l="0" r="0" t="0"/>
          <a:stretch/>
        </p:blipFill>
        <p:spPr>
          <a:xfrm>
            <a:off x="4333850" y="1383975"/>
            <a:ext cx="1334448" cy="644724"/>
          </a:xfrm>
          <a:prstGeom prst="rect">
            <a:avLst/>
          </a:prstGeom>
          <a:noFill/>
          <a:ln>
            <a:noFill/>
          </a:ln>
        </p:spPr>
      </p:pic>
      <p:sp>
        <p:nvSpPr>
          <p:cNvPr id="71" name="Google Shape;71;p14"/>
          <p:cNvSpPr txBox="1"/>
          <p:nvPr/>
        </p:nvSpPr>
        <p:spPr>
          <a:xfrm>
            <a:off x="267150" y="268275"/>
            <a:ext cx="72222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500">
                <a:solidFill>
                  <a:srgbClr val="1C4587"/>
                </a:solidFill>
                <a:latin typeface="Montserrat"/>
                <a:ea typeface="Montserrat"/>
                <a:cs typeface="Montserrat"/>
                <a:sym typeface="Montserrat"/>
              </a:rPr>
              <a:t>Higher level initiatives</a:t>
            </a:r>
            <a:endParaRPr sz="160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pic>
        <p:nvPicPr>
          <p:cNvPr id="76" name="Google Shape;76;p15" title="O20_logo.jpg"/>
          <p:cNvPicPr preferRelativeResize="0"/>
          <p:nvPr/>
        </p:nvPicPr>
        <p:blipFill rotWithShape="1">
          <a:blip r:embed="rId3">
            <a:alphaModFix/>
          </a:blip>
          <a:srcRect b="0" l="0" r="0" t="0"/>
          <a:stretch/>
        </p:blipFill>
        <p:spPr>
          <a:xfrm>
            <a:off x="7489349" y="4260525"/>
            <a:ext cx="1538874" cy="762975"/>
          </a:xfrm>
          <a:prstGeom prst="rect">
            <a:avLst/>
          </a:prstGeom>
          <a:noFill/>
          <a:ln>
            <a:noFill/>
          </a:ln>
        </p:spPr>
      </p:pic>
      <p:pic>
        <p:nvPicPr>
          <p:cNvPr id="77" name="Google Shape;77;p15" title="G20SA-Logo-2024_VertiFColour-scaled.jpg"/>
          <p:cNvPicPr preferRelativeResize="0"/>
          <p:nvPr/>
        </p:nvPicPr>
        <p:blipFill rotWithShape="1">
          <a:blip r:embed="rId4">
            <a:alphaModFix/>
          </a:blip>
          <a:srcRect b="0" l="0" r="0" t="0"/>
          <a:stretch/>
        </p:blipFill>
        <p:spPr>
          <a:xfrm>
            <a:off x="118100" y="4242438"/>
            <a:ext cx="589225" cy="799150"/>
          </a:xfrm>
          <a:prstGeom prst="rect">
            <a:avLst/>
          </a:prstGeom>
          <a:noFill/>
          <a:ln>
            <a:noFill/>
          </a:ln>
        </p:spPr>
      </p:pic>
      <p:sp>
        <p:nvSpPr>
          <p:cNvPr id="78" name="Google Shape;78;p15"/>
          <p:cNvSpPr txBox="1"/>
          <p:nvPr/>
        </p:nvSpPr>
        <p:spPr>
          <a:xfrm>
            <a:off x="267150" y="268275"/>
            <a:ext cx="86226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500">
                <a:solidFill>
                  <a:srgbClr val="1C4587"/>
                </a:solidFill>
                <a:latin typeface="Montserrat"/>
                <a:ea typeface="Montserrat"/>
                <a:cs typeface="Montserrat"/>
                <a:sym typeface="Montserrat"/>
              </a:rPr>
              <a:t>New</a:t>
            </a:r>
            <a:r>
              <a:rPr b="1" lang="en-GB" sz="2500">
                <a:solidFill>
                  <a:srgbClr val="1C4587"/>
                </a:solidFill>
                <a:latin typeface="Montserrat"/>
                <a:ea typeface="Montserrat"/>
                <a:cs typeface="Montserrat"/>
                <a:sym typeface="Montserrat"/>
              </a:rPr>
              <a:t> Ocean Actions to foster - Blue Foods</a:t>
            </a:r>
            <a:endParaRPr sz="1600">
              <a:solidFill>
                <a:srgbClr val="000000"/>
              </a:solidFill>
            </a:endParaRPr>
          </a:p>
        </p:txBody>
      </p:sp>
      <p:sp>
        <p:nvSpPr>
          <p:cNvPr id="79" name="Google Shape;79;p15"/>
          <p:cNvSpPr/>
          <p:nvPr/>
        </p:nvSpPr>
        <p:spPr>
          <a:xfrm>
            <a:off x="308625" y="934400"/>
            <a:ext cx="3360300" cy="1928700"/>
          </a:xfrm>
          <a:prstGeom prst="roundRect">
            <a:avLst>
              <a:gd fmla="val 16667" name="adj"/>
            </a:avLst>
          </a:prstGeom>
          <a:solidFill>
            <a:srgbClr val="D9D2E9"/>
          </a:solidFill>
          <a:ln cap="flat" cmpd="sng" w="9525">
            <a:solidFill>
              <a:srgbClr val="D9D2E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t>Small-scale fisheries and aquaculture</a:t>
            </a:r>
            <a:endParaRPr/>
          </a:p>
          <a:p>
            <a:pPr indent="0" lvl="0" marL="0" rtl="0" algn="ctr">
              <a:spcBef>
                <a:spcPts val="0"/>
              </a:spcBef>
              <a:spcAft>
                <a:spcPts val="0"/>
              </a:spcAft>
              <a:buNone/>
            </a:pPr>
            <a:r>
              <a:rPr lang="en-GB"/>
              <a:t>Inland communities</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GB" u="sng"/>
              <a:t>Interest from:</a:t>
            </a:r>
            <a:endParaRPr u="sng"/>
          </a:p>
          <a:p>
            <a:pPr indent="0" lvl="0" marL="0" rtl="0" algn="ctr">
              <a:spcBef>
                <a:spcPts val="0"/>
              </a:spcBef>
              <a:spcAft>
                <a:spcPts val="0"/>
              </a:spcAft>
              <a:buNone/>
            </a:pPr>
            <a:r>
              <a:rPr lang="en-GB"/>
              <a:t>MK Enterprise (Pty) Ltd</a:t>
            </a:r>
            <a:endParaRPr/>
          </a:p>
          <a:p>
            <a:pPr indent="0" lvl="0" marL="0" rtl="0" algn="ctr">
              <a:spcBef>
                <a:spcPts val="0"/>
              </a:spcBef>
              <a:spcAft>
                <a:spcPts val="0"/>
              </a:spcAft>
              <a:buNone/>
            </a:pPr>
            <a:r>
              <a:rPr lang="en-GB"/>
              <a:t>AUDA-NEPAD </a:t>
            </a:r>
            <a:endParaRPr/>
          </a:p>
        </p:txBody>
      </p:sp>
      <p:sp>
        <p:nvSpPr>
          <p:cNvPr id="80" name="Google Shape;80;p15"/>
          <p:cNvSpPr/>
          <p:nvPr/>
        </p:nvSpPr>
        <p:spPr>
          <a:xfrm>
            <a:off x="2064075" y="2571750"/>
            <a:ext cx="3360300" cy="1928700"/>
          </a:xfrm>
          <a:prstGeom prst="roundRect">
            <a:avLst>
              <a:gd fmla="val 16667" name="adj"/>
            </a:avLst>
          </a:prstGeom>
          <a:solidFill>
            <a:srgbClr val="CFE2F3"/>
          </a:solidFill>
          <a:ln cap="flat" cmpd="sng" w="9525">
            <a:solidFill>
              <a:srgbClr val="CFE2F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1200"/>
              </a:spcBef>
              <a:spcAft>
                <a:spcPts val="0"/>
              </a:spcAft>
              <a:buNone/>
            </a:pPr>
            <a:r>
              <a:rPr lang="en-GB">
                <a:solidFill>
                  <a:schemeClr val="dk1"/>
                </a:solidFill>
              </a:rPr>
              <a:t>From Rivers to Oceans: Connecting Inland Communities to the Blue Economy</a:t>
            </a:r>
            <a:endParaRPr/>
          </a:p>
          <a:p>
            <a:pPr indent="0" lvl="0" marL="0" rtl="0" algn="ctr">
              <a:spcBef>
                <a:spcPts val="1200"/>
              </a:spcBef>
              <a:spcAft>
                <a:spcPts val="0"/>
              </a:spcAft>
              <a:buNone/>
            </a:pPr>
            <a:r>
              <a:rPr lang="en-GB" u="sng"/>
              <a:t>Interest through:</a:t>
            </a:r>
            <a:endParaRPr u="sng"/>
          </a:p>
          <a:p>
            <a:pPr indent="0" lvl="0" marL="0" rtl="0" algn="ctr">
              <a:spcBef>
                <a:spcPts val="0"/>
              </a:spcBef>
              <a:spcAft>
                <a:spcPts val="0"/>
              </a:spcAft>
              <a:buNone/>
            </a:pPr>
            <a:r>
              <a:rPr lang="en-GB"/>
              <a:t>Ocean20 Outreach event, Mbombela</a:t>
            </a:r>
            <a:endParaRPr/>
          </a:p>
        </p:txBody>
      </p:sp>
      <p:sp>
        <p:nvSpPr>
          <p:cNvPr id="81" name="Google Shape;81;p15"/>
          <p:cNvSpPr/>
          <p:nvPr/>
        </p:nvSpPr>
        <p:spPr>
          <a:xfrm>
            <a:off x="4572000" y="934400"/>
            <a:ext cx="3360300" cy="1928700"/>
          </a:xfrm>
          <a:prstGeom prst="roundRect">
            <a:avLst>
              <a:gd fmla="val 16667" name="adj"/>
            </a:avLst>
          </a:prstGeom>
          <a:solidFill>
            <a:srgbClr val="D9EAD3"/>
          </a:solidFill>
          <a:ln cap="flat" cmpd="sng" w="9525">
            <a:solidFill>
              <a:srgbClr val="D9EAD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chemeClr val="dk1"/>
                </a:solidFill>
              </a:rPr>
              <a:t>Better Food Future's Data to Dish; in support of UN Global Compact Ocean Stewardship Coalition Tipping Point 1, Fully Traceable Sustainable Seafood Supply Chains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ctr">
              <a:spcBef>
                <a:spcPts val="0"/>
              </a:spcBef>
              <a:spcAft>
                <a:spcPts val="0"/>
              </a:spcAft>
              <a:buNone/>
            </a:pPr>
            <a:r>
              <a:rPr lang="en-GB" u="sng"/>
              <a:t>Interest through:</a:t>
            </a:r>
            <a:endParaRPr u="sng"/>
          </a:p>
          <a:p>
            <a:pPr indent="0" lvl="0" marL="0" rtl="0" algn="ctr">
              <a:spcBef>
                <a:spcPts val="0"/>
              </a:spcBef>
              <a:spcAft>
                <a:spcPts val="0"/>
              </a:spcAft>
              <a:buNone/>
            </a:pPr>
            <a:r>
              <a:rPr lang="en-GB"/>
              <a:t>Wholechain and UNGC</a:t>
            </a:r>
            <a:endParaRPr/>
          </a:p>
        </p:txBody>
      </p:sp>
      <p:sp>
        <p:nvSpPr>
          <p:cNvPr id="82" name="Google Shape;82;p15"/>
          <p:cNvSpPr txBox="1"/>
          <p:nvPr/>
        </p:nvSpPr>
        <p:spPr>
          <a:xfrm>
            <a:off x="5993250" y="3276325"/>
            <a:ext cx="2363100" cy="76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741B47"/>
                </a:solidFill>
              </a:rPr>
              <a:t>With more to discuss later on!</a:t>
            </a:r>
            <a:endParaRPr sz="1800">
              <a:solidFill>
                <a:srgbClr val="741B47"/>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pic>
        <p:nvPicPr>
          <p:cNvPr id="87" name="Google Shape;87;p16" title="O20_logo.jpg"/>
          <p:cNvPicPr preferRelativeResize="0"/>
          <p:nvPr/>
        </p:nvPicPr>
        <p:blipFill rotWithShape="1">
          <a:blip r:embed="rId3">
            <a:alphaModFix/>
          </a:blip>
          <a:srcRect b="0" l="0" r="0" t="0"/>
          <a:stretch/>
        </p:blipFill>
        <p:spPr>
          <a:xfrm>
            <a:off x="7489349" y="4260525"/>
            <a:ext cx="1538874" cy="762975"/>
          </a:xfrm>
          <a:prstGeom prst="rect">
            <a:avLst/>
          </a:prstGeom>
          <a:noFill/>
          <a:ln>
            <a:noFill/>
          </a:ln>
        </p:spPr>
      </p:pic>
      <p:pic>
        <p:nvPicPr>
          <p:cNvPr id="88" name="Google Shape;88;p16" title="G20SA-Logo-2024_VertiFColour-scaled.jpg"/>
          <p:cNvPicPr preferRelativeResize="0"/>
          <p:nvPr/>
        </p:nvPicPr>
        <p:blipFill rotWithShape="1">
          <a:blip r:embed="rId4">
            <a:alphaModFix/>
          </a:blip>
          <a:srcRect b="0" l="0" r="0" t="0"/>
          <a:stretch/>
        </p:blipFill>
        <p:spPr>
          <a:xfrm>
            <a:off x="118100" y="4242438"/>
            <a:ext cx="589225" cy="799150"/>
          </a:xfrm>
          <a:prstGeom prst="rect">
            <a:avLst/>
          </a:prstGeom>
          <a:noFill/>
          <a:ln>
            <a:noFill/>
          </a:ln>
        </p:spPr>
      </p:pic>
      <p:sp>
        <p:nvSpPr>
          <p:cNvPr id="89" name="Google Shape;89;p16"/>
          <p:cNvSpPr txBox="1"/>
          <p:nvPr/>
        </p:nvSpPr>
        <p:spPr>
          <a:xfrm>
            <a:off x="267150" y="268275"/>
            <a:ext cx="86226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500">
                <a:solidFill>
                  <a:srgbClr val="1C4587"/>
                </a:solidFill>
                <a:latin typeface="Montserrat"/>
                <a:ea typeface="Montserrat"/>
                <a:cs typeface="Montserrat"/>
                <a:sym typeface="Montserrat"/>
              </a:rPr>
              <a:t>New Ocean Actions to foster - Coastal Resilience</a:t>
            </a:r>
            <a:endParaRPr sz="1600">
              <a:solidFill>
                <a:srgbClr val="000000"/>
              </a:solidFill>
            </a:endParaRPr>
          </a:p>
        </p:txBody>
      </p:sp>
      <p:sp>
        <p:nvSpPr>
          <p:cNvPr id="90" name="Google Shape;90;p16"/>
          <p:cNvSpPr/>
          <p:nvPr/>
        </p:nvSpPr>
        <p:spPr>
          <a:xfrm>
            <a:off x="308625" y="934400"/>
            <a:ext cx="3360300" cy="1928700"/>
          </a:xfrm>
          <a:prstGeom prst="roundRect">
            <a:avLst>
              <a:gd fmla="val 16667" name="adj"/>
            </a:avLst>
          </a:prstGeom>
          <a:solidFill>
            <a:srgbClr val="D9D2E9"/>
          </a:solidFill>
          <a:ln cap="flat" cmpd="sng" w="9525">
            <a:solidFill>
              <a:srgbClr val="D9D2E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t>T</a:t>
            </a:r>
            <a:r>
              <a:rPr lang="en-GB"/>
              <a:t>ransdisciplinary approach to biodiversity enhancement on urban coasts—rooted in Indigenous knowledge co-creation and nature-based solutions</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GB" u="sng"/>
              <a:t>Interest from:</a:t>
            </a:r>
            <a:endParaRPr u="sng"/>
          </a:p>
          <a:p>
            <a:pPr indent="0" lvl="0" marL="0" rtl="0" algn="ctr">
              <a:spcBef>
                <a:spcPts val="0"/>
              </a:spcBef>
              <a:spcAft>
                <a:spcPts val="0"/>
              </a:spcAft>
              <a:buNone/>
            </a:pPr>
            <a:r>
              <a:rPr lang="en-GB"/>
              <a:t>NRF-SAIAB</a:t>
            </a:r>
            <a:endParaRPr/>
          </a:p>
        </p:txBody>
      </p:sp>
      <p:sp>
        <p:nvSpPr>
          <p:cNvPr id="91" name="Google Shape;91;p16"/>
          <p:cNvSpPr/>
          <p:nvPr/>
        </p:nvSpPr>
        <p:spPr>
          <a:xfrm>
            <a:off x="2064075" y="2800350"/>
            <a:ext cx="5287800" cy="2165400"/>
          </a:xfrm>
          <a:prstGeom prst="roundRect">
            <a:avLst>
              <a:gd fmla="val 16667" name="adj"/>
            </a:avLst>
          </a:prstGeom>
          <a:solidFill>
            <a:srgbClr val="CFE2F3"/>
          </a:solidFill>
          <a:ln cap="flat" cmpd="sng" w="9525">
            <a:solidFill>
              <a:srgbClr val="CFE2F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1200"/>
              </a:spcBef>
              <a:spcAft>
                <a:spcPts val="0"/>
              </a:spcAft>
              <a:buNone/>
            </a:pPr>
            <a:r>
              <a:rPr lang="en-GB">
                <a:solidFill>
                  <a:schemeClr val="dk1"/>
                </a:solidFill>
              </a:rPr>
              <a:t>Establish a national Coastal Pollutant Bioindicator Network that utilises shellfish species to track heavy metals, microplastics, and other emerging contaminants in South African coastal waters and develop standard regulatory limit for safe seafood consumption</a:t>
            </a:r>
            <a:endParaRPr/>
          </a:p>
          <a:p>
            <a:pPr indent="0" lvl="0" marL="0" rtl="0" algn="ctr">
              <a:spcBef>
                <a:spcPts val="1200"/>
              </a:spcBef>
              <a:spcAft>
                <a:spcPts val="0"/>
              </a:spcAft>
              <a:buNone/>
            </a:pPr>
            <a:r>
              <a:rPr lang="en-GB" u="sng"/>
              <a:t>Interest through:</a:t>
            </a:r>
            <a:endParaRPr u="sng"/>
          </a:p>
          <a:p>
            <a:pPr indent="0" lvl="0" marL="0" rtl="0" algn="ctr">
              <a:spcBef>
                <a:spcPts val="0"/>
              </a:spcBef>
              <a:spcAft>
                <a:spcPts val="0"/>
              </a:spcAft>
              <a:buNone/>
            </a:pPr>
            <a:r>
              <a:rPr lang="en-GB"/>
              <a:t>NRF-SAIAB</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id="96" name="Google Shape;96;p17" title="O20_logo.jpg"/>
          <p:cNvPicPr preferRelativeResize="0"/>
          <p:nvPr/>
        </p:nvPicPr>
        <p:blipFill rotWithShape="1">
          <a:blip r:embed="rId3">
            <a:alphaModFix/>
          </a:blip>
          <a:srcRect b="0" l="0" r="0" t="0"/>
          <a:stretch/>
        </p:blipFill>
        <p:spPr>
          <a:xfrm>
            <a:off x="7489349" y="4260525"/>
            <a:ext cx="1538874" cy="762975"/>
          </a:xfrm>
          <a:prstGeom prst="rect">
            <a:avLst/>
          </a:prstGeom>
          <a:noFill/>
          <a:ln>
            <a:noFill/>
          </a:ln>
        </p:spPr>
      </p:pic>
      <p:pic>
        <p:nvPicPr>
          <p:cNvPr id="97" name="Google Shape;97;p17" title="G20SA-Logo-2024_VertiFColour-scaled.jpg"/>
          <p:cNvPicPr preferRelativeResize="0"/>
          <p:nvPr/>
        </p:nvPicPr>
        <p:blipFill rotWithShape="1">
          <a:blip r:embed="rId4">
            <a:alphaModFix/>
          </a:blip>
          <a:srcRect b="0" l="0" r="0" t="0"/>
          <a:stretch/>
        </p:blipFill>
        <p:spPr>
          <a:xfrm>
            <a:off x="118100" y="4242438"/>
            <a:ext cx="589225" cy="799150"/>
          </a:xfrm>
          <a:prstGeom prst="rect">
            <a:avLst/>
          </a:prstGeom>
          <a:noFill/>
          <a:ln>
            <a:noFill/>
          </a:ln>
        </p:spPr>
      </p:pic>
      <p:sp>
        <p:nvSpPr>
          <p:cNvPr id="98" name="Google Shape;98;p17"/>
          <p:cNvSpPr txBox="1"/>
          <p:nvPr/>
        </p:nvSpPr>
        <p:spPr>
          <a:xfrm>
            <a:off x="50250" y="268275"/>
            <a:ext cx="91440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500">
                <a:solidFill>
                  <a:srgbClr val="1C4587"/>
                </a:solidFill>
                <a:latin typeface="Montserrat"/>
                <a:ea typeface="Montserrat"/>
                <a:cs typeface="Montserrat"/>
                <a:sym typeface="Montserrat"/>
              </a:rPr>
              <a:t>New Ocean Actions to foster - Accessible Ocean  </a:t>
            </a:r>
            <a:endParaRPr b="1" sz="2500">
              <a:solidFill>
                <a:srgbClr val="1C4587"/>
              </a:solidFill>
              <a:latin typeface="Montserrat"/>
              <a:ea typeface="Montserrat"/>
              <a:cs typeface="Montserrat"/>
              <a:sym typeface="Montserrat"/>
            </a:endParaRPr>
          </a:p>
          <a:p>
            <a:pPr indent="0" lvl="0" marL="0" rtl="0" algn="l">
              <a:spcBef>
                <a:spcPts val="0"/>
              </a:spcBef>
              <a:spcAft>
                <a:spcPts val="0"/>
              </a:spcAft>
              <a:buNone/>
            </a:pPr>
            <a:r>
              <a:rPr b="1" lang="en-GB" sz="2500">
                <a:solidFill>
                  <a:srgbClr val="1C4587"/>
                </a:solidFill>
                <a:latin typeface="Montserrat"/>
                <a:ea typeface="Montserrat"/>
                <a:cs typeface="Montserrat"/>
                <a:sym typeface="Montserrat"/>
              </a:rPr>
              <a:t>                                                        Technology &amp; Capacity</a:t>
            </a:r>
            <a:endParaRPr sz="1600">
              <a:solidFill>
                <a:srgbClr val="000000"/>
              </a:solidFill>
            </a:endParaRPr>
          </a:p>
        </p:txBody>
      </p:sp>
      <p:sp>
        <p:nvSpPr>
          <p:cNvPr id="99" name="Google Shape;99;p17"/>
          <p:cNvSpPr/>
          <p:nvPr/>
        </p:nvSpPr>
        <p:spPr>
          <a:xfrm>
            <a:off x="118100" y="961250"/>
            <a:ext cx="3360300" cy="1928700"/>
          </a:xfrm>
          <a:prstGeom prst="roundRect">
            <a:avLst>
              <a:gd fmla="val 16667" name="adj"/>
            </a:avLst>
          </a:prstGeom>
          <a:solidFill>
            <a:srgbClr val="D9D2E9"/>
          </a:solidFill>
          <a:ln cap="flat" cmpd="sng" w="9525">
            <a:solidFill>
              <a:srgbClr val="D9D2E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t>Local development of maritime autonomous technology</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GB" u="sng"/>
              <a:t>Interest from:</a:t>
            </a:r>
            <a:endParaRPr u="sng"/>
          </a:p>
          <a:p>
            <a:pPr indent="0" lvl="0" marL="0" rtl="0" algn="ctr">
              <a:spcBef>
                <a:spcPts val="0"/>
              </a:spcBef>
              <a:spcAft>
                <a:spcPts val="0"/>
              </a:spcAft>
              <a:buNone/>
            </a:pPr>
            <a:r>
              <a:rPr lang="en-GB"/>
              <a:t>Private industry</a:t>
            </a:r>
            <a:endParaRPr/>
          </a:p>
          <a:p>
            <a:pPr indent="0" lvl="0" marL="0" rtl="0" algn="ctr">
              <a:spcBef>
                <a:spcPts val="0"/>
              </a:spcBef>
              <a:spcAft>
                <a:spcPts val="0"/>
              </a:spcAft>
              <a:buNone/>
            </a:pPr>
            <a:r>
              <a:rPr lang="en-GB"/>
              <a:t>(Universities, SOCCO, etc)</a:t>
            </a:r>
            <a:endParaRPr/>
          </a:p>
        </p:txBody>
      </p:sp>
      <p:sp>
        <p:nvSpPr>
          <p:cNvPr id="100" name="Google Shape;100;p17"/>
          <p:cNvSpPr/>
          <p:nvPr/>
        </p:nvSpPr>
        <p:spPr>
          <a:xfrm>
            <a:off x="2135350" y="2761825"/>
            <a:ext cx="3360300" cy="1928700"/>
          </a:xfrm>
          <a:prstGeom prst="roundRect">
            <a:avLst>
              <a:gd fmla="val 16667" name="adj"/>
            </a:avLst>
          </a:prstGeom>
          <a:solidFill>
            <a:srgbClr val="CFE2F3"/>
          </a:solidFill>
          <a:ln cap="flat" cmpd="sng" w="9525">
            <a:solidFill>
              <a:srgbClr val="CFE2F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chemeClr val="dk1"/>
                </a:solidFill>
              </a:rPr>
              <a:t>Collaboration with the GloNoise Project Partnership to combat underwater radiated noise (URN)</a:t>
            </a:r>
            <a:endParaRPr>
              <a:solidFill>
                <a:schemeClr val="dk1"/>
              </a:solidFill>
            </a:endParaRPr>
          </a:p>
          <a:p>
            <a:pPr indent="0" lvl="0" marL="0" rtl="0" algn="ctr">
              <a:spcBef>
                <a:spcPts val="0"/>
              </a:spcBef>
              <a:spcAft>
                <a:spcPts val="0"/>
              </a:spcAft>
              <a:buNone/>
            </a:pPr>
            <a:r>
              <a:t/>
            </a:r>
            <a:endParaRPr>
              <a:solidFill>
                <a:schemeClr val="dk1"/>
              </a:solidFill>
            </a:endParaRPr>
          </a:p>
          <a:p>
            <a:pPr indent="0" lvl="0" marL="0" rtl="0" algn="ctr">
              <a:spcBef>
                <a:spcPts val="0"/>
              </a:spcBef>
              <a:spcAft>
                <a:spcPts val="0"/>
              </a:spcAft>
              <a:buNone/>
            </a:pPr>
            <a:r>
              <a:rPr lang="en-GB" u="sng"/>
              <a:t>Interest through:</a:t>
            </a:r>
            <a:endParaRPr u="sng"/>
          </a:p>
          <a:p>
            <a:pPr indent="0" lvl="0" marL="0" rtl="0" algn="ctr">
              <a:spcBef>
                <a:spcPts val="0"/>
              </a:spcBef>
              <a:spcAft>
                <a:spcPts val="0"/>
              </a:spcAft>
              <a:buNone/>
            </a:pPr>
            <a:r>
              <a:rPr lang="en-GB"/>
              <a:t>Damen Shipyards</a:t>
            </a:r>
            <a:endParaRPr/>
          </a:p>
        </p:txBody>
      </p:sp>
      <p:sp>
        <p:nvSpPr>
          <p:cNvPr id="101" name="Google Shape;101;p17"/>
          <p:cNvSpPr txBox="1"/>
          <p:nvPr/>
        </p:nvSpPr>
        <p:spPr>
          <a:xfrm>
            <a:off x="5993250" y="3276325"/>
            <a:ext cx="2363100" cy="76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741B47"/>
                </a:solidFill>
              </a:rPr>
              <a:t>With many initiatives already underway as presented earlier!</a:t>
            </a:r>
            <a:endParaRPr sz="1800">
              <a:solidFill>
                <a:srgbClr val="741B47"/>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id="106" name="Google Shape;106;p18" title="O20_logo.jpg"/>
          <p:cNvPicPr preferRelativeResize="0"/>
          <p:nvPr/>
        </p:nvPicPr>
        <p:blipFill rotWithShape="1">
          <a:blip r:embed="rId3">
            <a:alphaModFix/>
          </a:blip>
          <a:srcRect b="0" l="0" r="0" t="0"/>
          <a:stretch/>
        </p:blipFill>
        <p:spPr>
          <a:xfrm>
            <a:off x="7489349" y="4260525"/>
            <a:ext cx="1538874" cy="762975"/>
          </a:xfrm>
          <a:prstGeom prst="rect">
            <a:avLst/>
          </a:prstGeom>
          <a:noFill/>
          <a:ln>
            <a:noFill/>
          </a:ln>
        </p:spPr>
      </p:pic>
      <p:pic>
        <p:nvPicPr>
          <p:cNvPr id="107" name="Google Shape;107;p18" title="G20SA-Logo-2024_VertiFColour-scaled.jpg"/>
          <p:cNvPicPr preferRelativeResize="0"/>
          <p:nvPr/>
        </p:nvPicPr>
        <p:blipFill rotWithShape="1">
          <a:blip r:embed="rId4">
            <a:alphaModFix/>
          </a:blip>
          <a:srcRect b="0" l="0" r="0" t="0"/>
          <a:stretch/>
        </p:blipFill>
        <p:spPr>
          <a:xfrm>
            <a:off x="118100" y="4242438"/>
            <a:ext cx="589225" cy="799150"/>
          </a:xfrm>
          <a:prstGeom prst="rect">
            <a:avLst/>
          </a:prstGeom>
          <a:noFill/>
          <a:ln>
            <a:noFill/>
          </a:ln>
        </p:spPr>
      </p:pic>
      <p:sp>
        <p:nvSpPr>
          <p:cNvPr id="108" name="Google Shape;108;p18"/>
          <p:cNvSpPr txBox="1"/>
          <p:nvPr/>
        </p:nvSpPr>
        <p:spPr>
          <a:xfrm>
            <a:off x="267150" y="268275"/>
            <a:ext cx="86226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500">
                <a:solidFill>
                  <a:srgbClr val="1C4587"/>
                </a:solidFill>
                <a:latin typeface="Montserrat"/>
                <a:ea typeface="Montserrat"/>
                <a:cs typeface="Montserrat"/>
                <a:sym typeface="Montserrat"/>
              </a:rPr>
              <a:t>New Ocean Actions to foster - Deep-sea research</a:t>
            </a:r>
            <a:endParaRPr sz="1600">
              <a:solidFill>
                <a:srgbClr val="000000"/>
              </a:solidFill>
            </a:endParaRPr>
          </a:p>
        </p:txBody>
      </p:sp>
      <p:sp>
        <p:nvSpPr>
          <p:cNvPr id="109" name="Google Shape;109;p18"/>
          <p:cNvSpPr txBox="1"/>
          <p:nvPr/>
        </p:nvSpPr>
        <p:spPr>
          <a:xfrm>
            <a:off x="152400" y="152400"/>
            <a:ext cx="30000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800"/>
              </a:spcBef>
              <a:spcAft>
                <a:spcPts val="400"/>
              </a:spcAft>
              <a:buNone/>
            </a:pPr>
            <a:r>
              <a:t/>
            </a:r>
            <a:endParaRPr/>
          </a:p>
        </p:txBody>
      </p:sp>
      <p:sp>
        <p:nvSpPr>
          <p:cNvPr id="110" name="Google Shape;110;p18"/>
          <p:cNvSpPr/>
          <p:nvPr/>
        </p:nvSpPr>
        <p:spPr>
          <a:xfrm>
            <a:off x="308625" y="934400"/>
            <a:ext cx="3741300" cy="2184000"/>
          </a:xfrm>
          <a:prstGeom prst="roundRect">
            <a:avLst>
              <a:gd fmla="val 16667" name="adj"/>
            </a:avLst>
          </a:prstGeom>
          <a:solidFill>
            <a:srgbClr val="D9D2E9"/>
          </a:solidFill>
          <a:ln cap="flat" cmpd="sng" w="9525">
            <a:solidFill>
              <a:srgbClr val="D9D2E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1800"/>
              </a:spcBef>
              <a:spcAft>
                <a:spcPts val="0"/>
              </a:spcAft>
              <a:buClr>
                <a:schemeClr val="dk1"/>
              </a:buClr>
              <a:buSzPts val="1100"/>
              <a:buFont typeface="Arial"/>
              <a:buNone/>
            </a:pPr>
            <a:r>
              <a:rPr lang="en-GB">
                <a:solidFill>
                  <a:schemeClr val="dk1"/>
                </a:solidFill>
              </a:rPr>
              <a:t>Unlocking the Deep – Advancing Knowledge, Innovation and Governance for Deep Ocean ecosystems</a:t>
            </a:r>
            <a:endParaRPr>
              <a:solidFill>
                <a:schemeClr val="dk1"/>
              </a:solidFill>
            </a:endParaRPr>
          </a:p>
          <a:p>
            <a:pPr indent="0" lvl="0" marL="0" rtl="0" algn="l">
              <a:spcBef>
                <a:spcPts val="400"/>
              </a:spcBef>
              <a:spcAft>
                <a:spcPts val="0"/>
              </a:spcAft>
              <a:buNone/>
            </a:pPr>
            <a:r>
              <a:t/>
            </a:r>
            <a:endParaRPr/>
          </a:p>
          <a:p>
            <a:pPr indent="0" lvl="0" marL="0" rtl="0" algn="ctr">
              <a:spcBef>
                <a:spcPts val="0"/>
              </a:spcBef>
              <a:spcAft>
                <a:spcPts val="0"/>
              </a:spcAft>
              <a:buNone/>
            </a:pPr>
            <a:r>
              <a:rPr lang="en-GB" u="sng"/>
              <a:t>Interest from:</a:t>
            </a:r>
            <a:endParaRPr u="sng"/>
          </a:p>
          <a:p>
            <a:pPr indent="0" lvl="0" marL="0" rtl="0" algn="ctr">
              <a:spcBef>
                <a:spcPts val="0"/>
              </a:spcBef>
              <a:spcAft>
                <a:spcPts val="0"/>
              </a:spcAft>
              <a:buNone/>
            </a:pPr>
            <a:r>
              <a:rPr lang="en-GB"/>
              <a:t>NRF-SAEON</a:t>
            </a:r>
            <a:endParaRPr/>
          </a:p>
          <a:p>
            <a:pPr indent="0" lvl="0" marL="0" rtl="0" algn="ctr">
              <a:spcBef>
                <a:spcPts val="0"/>
              </a:spcBef>
              <a:spcAft>
                <a:spcPts val="0"/>
              </a:spcAft>
              <a:buNone/>
            </a:pPr>
            <a:r>
              <a:rPr lang="en-GB"/>
              <a:t>NRF-SAIAB</a:t>
            </a:r>
            <a:endParaRPr/>
          </a:p>
          <a:p>
            <a:pPr indent="0" lvl="0" marL="0" rtl="0" algn="ctr">
              <a:spcBef>
                <a:spcPts val="0"/>
              </a:spcBef>
              <a:spcAft>
                <a:spcPts val="0"/>
              </a:spcAft>
              <a:buNone/>
            </a:pPr>
            <a:r>
              <a:rPr lang="en-GB"/>
              <a:t>SANBI</a:t>
            </a:r>
            <a:endParaRPr/>
          </a:p>
        </p:txBody>
      </p:sp>
      <p:sp>
        <p:nvSpPr>
          <p:cNvPr id="111" name="Google Shape;111;p18"/>
          <p:cNvSpPr txBox="1"/>
          <p:nvPr/>
        </p:nvSpPr>
        <p:spPr>
          <a:xfrm>
            <a:off x="3951925" y="3276325"/>
            <a:ext cx="4728600" cy="76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741B47"/>
                </a:solidFill>
              </a:rPr>
              <a:t>This would link to many already established global networks and communities focused on deep-sea research!</a:t>
            </a:r>
            <a:endParaRPr sz="1800">
              <a:solidFill>
                <a:srgbClr val="741B47"/>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id="116" name="Google Shape;116;p19" title="O20_logo.jpg"/>
          <p:cNvPicPr preferRelativeResize="0"/>
          <p:nvPr/>
        </p:nvPicPr>
        <p:blipFill rotWithShape="1">
          <a:blip r:embed="rId3">
            <a:alphaModFix/>
          </a:blip>
          <a:srcRect b="0" l="0" r="0" t="0"/>
          <a:stretch/>
        </p:blipFill>
        <p:spPr>
          <a:xfrm>
            <a:off x="7489349" y="4260525"/>
            <a:ext cx="1538874" cy="762975"/>
          </a:xfrm>
          <a:prstGeom prst="rect">
            <a:avLst/>
          </a:prstGeom>
          <a:noFill/>
          <a:ln>
            <a:noFill/>
          </a:ln>
        </p:spPr>
      </p:pic>
      <p:pic>
        <p:nvPicPr>
          <p:cNvPr id="117" name="Google Shape;117;p19" title="G20SA-Logo-2024_VertiFColour-scaled.jpg"/>
          <p:cNvPicPr preferRelativeResize="0"/>
          <p:nvPr/>
        </p:nvPicPr>
        <p:blipFill rotWithShape="1">
          <a:blip r:embed="rId4">
            <a:alphaModFix/>
          </a:blip>
          <a:srcRect b="0" l="0" r="0" t="0"/>
          <a:stretch/>
        </p:blipFill>
        <p:spPr>
          <a:xfrm>
            <a:off x="118100" y="4242438"/>
            <a:ext cx="589225" cy="799150"/>
          </a:xfrm>
          <a:prstGeom prst="rect">
            <a:avLst/>
          </a:prstGeom>
          <a:noFill/>
          <a:ln>
            <a:noFill/>
          </a:ln>
        </p:spPr>
      </p:pic>
      <p:sp>
        <p:nvSpPr>
          <p:cNvPr id="118" name="Google Shape;118;p19"/>
          <p:cNvSpPr txBox="1"/>
          <p:nvPr/>
        </p:nvSpPr>
        <p:spPr>
          <a:xfrm>
            <a:off x="267150" y="268275"/>
            <a:ext cx="86226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500">
                <a:solidFill>
                  <a:srgbClr val="1C4587"/>
                </a:solidFill>
                <a:latin typeface="Montserrat"/>
                <a:ea typeface="Montserrat"/>
                <a:cs typeface="Montserrat"/>
                <a:sym typeface="Montserrat"/>
              </a:rPr>
              <a:t>New Ocean Actions to foster - Ocean modelling</a:t>
            </a:r>
            <a:endParaRPr sz="1600">
              <a:solidFill>
                <a:srgbClr val="000000"/>
              </a:solidFill>
            </a:endParaRPr>
          </a:p>
        </p:txBody>
      </p:sp>
      <p:sp>
        <p:nvSpPr>
          <p:cNvPr id="119" name="Google Shape;119;p19"/>
          <p:cNvSpPr txBox="1"/>
          <p:nvPr/>
        </p:nvSpPr>
        <p:spPr>
          <a:xfrm>
            <a:off x="152400" y="152400"/>
            <a:ext cx="30000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800"/>
              </a:spcBef>
              <a:spcAft>
                <a:spcPts val="400"/>
              </a:spcAft>
              <a:buNone/>
            </a:pPr>
            <a:r>
              <a:t/>
            </a:r>
            <a:endParaRPr/>
          </a:p>
        </p:txBody>
      </p:sp>
      <p:sp>
        <p:nvSpPr>
          <p:cNvPr id="120" name="Google Shape;120;p19"/>
          <p:cNvSpPr/>
          <p:nvPr/>
        </p:nvSpPr>
        <p:spPr>
          <a:xfrm>
            <a:off x="308625" y="934400"/>
            <a:ext cx="3360300" cy="1928700"/>
          </a:xfrm>
          <a:prstGeom prst="roundRect">
            <a:avLst>
              <a:gd fmla="val 16667" name="adj"/>
            </a:avLst>
          </a:prstGeom>
          <a:solidFill>
            <a:srgbClr val="D9D2E9"/>
          </a:solidFill>
          <a:ln cap="flat" cmpd="sng" w="9525">
            <a:solidFill>
              <a:srgbClr val="D9D2E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1800"/>
              </a:spcBef>
              <a:spcAft>
                <a:spcPts val="0"/>
              </a:spcAft>
              <a:buNone/>
            </a:pPr>
            <a:r>
              <a:rPr lang="en-GB">
                <a:solidFill>
                  <a:schemeClr val="dk1"/>
                </a:solidFill>
              </a:rPr>
              <a:t>SOMISANA - building a skilled, multi-faceted ocean modelling cohort for Southern Africa</a:t>
            </a:r>
            <a:endParaRPr>
              <a:solidFill>
                <a:schemeClr val="dk1"/>
              </a:solidFill>
            </a:endParaRPr>
          </a:p>
          <a:p>
            <a:pPr indent="0" lvl="0" marL="0" rtl="0" algn="l">
              <a:spcBef>
                <a:spcPts val="400"/>
              </a:spcBef>
              <a:spcAft>
                <a:spcPts val="0"/>
              </a:spcAft>
              <a:buNone/>
            </a:pPr>
            <a:r>
              <a:t/>
            </a:r>
            <a:endParaRPr/>
          </a:p>
          <a:p>
            <a:pPr indent="0" lvl="0" marL="0" rtl="0" algn="ctr">
              <a:spcBef>
                <a:spcPts val="0"/>
              </a:spcBef>
              <a:spcAft>
                <a:spcPts val="0"/>
              </a:spcAft>
              <a:buNone/>
            </a:pPr>
            <a:r>
              <a:rPr lang="en-GB" u="sng"/>
              <a:t>Interest from:</a:t>
            </a:r>
            <a:endParaRPr u="sng"/>
          </a:p>
          <a:p>
            <a:pPr indent="0" lvl="0" marL="0" rtl="0" algn="ctr">
              <a:spcBef>
                <a:spcPts val="0"/>
              </a:spcBef>
              <a:spcAft>
                <a:spcPts val="0"/>
              </a:spcAft>
              <a:buNone/>
            </a:pPr>
            <a:r>
              <a:rPr lang="en-GB"/>
              <a:t>NRF-SAEON</a:t>
            </a:r>
            <a:endParaRPr/>
          </a:p>
        </p:txBody>
      </p:sp>
      <p:sp>
        <p:nvSpPr>
          <p:cNvPr id="121" name="Google Shape;121;p19"/>
          <p:cNvSpPr txBox="1"/>
          <p:nvPr/>
        </p:nvSpPr>
        <p:spPr>
          <a:xfrm>
            <a:off x="4996075" y="3276325"/>
            <a:ext cx="3360300" cy="76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741B47"/>
                </a:solidFill>
              </a:rPr>
              <a:t>Linking to several global and regional ocean modelling efforts</a:t>
            </a:r>
            <a:r>
              <a:rPr lang="en-GB" sz="1800">
                <a:solidFill>
                  <a:srgbClr val="741B47"/>
                </a:solidFill>
              </a:rPr>
              <a:t>!</a:t>
            </a:r>
            <a:endParaRPr sz="1800">
              <a:solidFill>
                <a:srgbClr val="741B47"/>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20" title="O20_logo.jpg"/>
          <p:cNvPicPr preferRelativeResize="0"/>
          <p:nvPr/>
        </p:nvPicPr>
        <p:blipFill rotWithShape="1">
          <a:blip r:embed="rId3">
            <a:alphaModFix/>
          </a:blip>
          <a:srcRect b="0" l="0" r="0" t="0"/>
          <a:stretch/>
        </p:blipFill>
        <p:spPr>
          <a:xfrm>
            <a:off x="7489349" y="4260525"/>
            <a:ext cx="1538874" cy="762975"/>
          </a:xfrm>
          <a:prstGeom prst="rect">
            <a:avLst/>
          </a:prstGeom>
          <a:noFill/>
          <a:ln>
            <a:noFill/>
          </a:ln>
        </p:spPr>
      </p:pic>
      <p:pic>
        <p:nvPicPr>
          <p:cNvPr id="127" name="Google Shape;127;p20" title="G20SA-Logo-2024_VertiFColour-scaled.jpg"/>
          <p:cNvPicPr preferRelativeResize="0"/>
          <p:nvPr/>
        </p:nvPicPr>
        <p:blipFill rotWithShape="1">
          <a:blip r:embed="rId4">
            <a:alphaModFix/>
          </a:blip>
          <a:srcRect b="0" l="0" r="0" t="0"/>
          <a:stretch/>
        </p:blipFill>
        <p:spPr>
          <a:xfrm>
            <a:off x="118100" y="4242438"/>
            <a:ext cx="589225" cy="799150"/>
          </a:xfrm>
          <a:prstGeom prst="rect">
            <a:avLst/>
          </a:prstGeom>
          <a:noFill/>
          <a:ln>
            <a:noFill/>
          </a:ln>
        </p:spPr>
      </p:pic>
      <p:sp>
        <p:nvSpPr>
          <p:cNvPr id="128" name="Google Shape;128;p20"/>
          <p:cNvSpPr txBox="1"/>
          <p:nvPr/>
        </p:nvSpPr>
        <p:spPr>
          <a:xfrm>
            <a:off x="267150" y="268275"/>
            <a:ext cx="86226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500">
                <a:solidFill>
                  <a:srgbClr val="1C4587"/>
                </a:solidFill>
                <a:latin typeface="Montserrat"/>
                <a:ea typeface="Montserrat"/>
                <a:cs typeface="Montserrat"/>
                <a:sym typeface="Montserrat"/>
              </a:rPr>
              <a:t>New Ocean Actions to foster - Agulhas Current</a:t>
            </a:r>
            <a:endParaRPr sz="1600">
              <a:solidFill>
                <a:srgbClr val="000000"/>
              </a:solidFill>
            </a:endParaRPr>
          </a:p>
        </p:txBody>
      </p:sp>
      <p:sp>
        <p:nvSpPr>
          <p:cNvPr id="129" name="Google Shape;129;p20"/>
          <p:cNvSpPr txBox="1"/>
          <p:nvPr/>
        </p:nvSpPr>
        <p:spPr>
          <a:xfrm>
            <a:off x="152400" y="152400"/>
            <a:ext cx="30000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800"/>
              </a:spcBef>
              <a:spcAft>
                <a:spcPts val="400"/>
              </a:spcAft>
              <a:buNone/>
            </a:pPr>
            <a:r>
              <a:t/>
            </a:r>
            <a:endParaRPr/>
          </a:p>
        </p:txBody>
      </p:sp>
      <p:sp>
        <p:nvSpPr>
          <p:cNvPr id="130" name="Google Shape;130;p20"/>
          <p:cNvSpPr/>
          <p:nvPr/>
        </p:nvSpPr>
        <p:spPr>
          <a:xfrm>
            <a:off x="308625" y="934400"/>
            <a:ext cx="3360300" cy="1928700"/>
          </a:xfrm>
          <a:prstGeom prst="roundRect">
            <a:avLst>
              <a:gd fmla="val 16667" name="adj"/>
            </a:avLst>
          </a:prstGeom>
          <a:solidFill>
            <a:srgbClr val="D9D2E9"/>
          </a:solidFill>
          <a:ln cap="flat" cmpd="sng" w="9525">
            <a:solidFill>
              <a:srgbClr val="D9D2E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1800"/>
              </a:spcBef>
              <a:spcAft>
                <a:spcPts val="0"/>
              </a:spcAft>
              <a:buNone/>
            </a:pPr>
            <a:r>
              <a:rPr lang="en-GB">
                <a:solidFill>
                  <a:schemeClr val="dk1"/>
                </a:solidFill>
              </a:rPr>
              <a:t>Designing and implementing a ocean observation monitoring system for the Agulhas Current </a:t>
            </a:r>
            <a:endParaRPr>
              <a:solidFill>
                <a:schemeClr val="dk1"/>
              </a:solidFill>
            </a:endParaRPr>
          </a:p>
          <a:p>
            <a:pPr indent="0" lvl="0" marL="0" rtl="0" algn="l">
              <a:spcBef>
                <a:spcPts val="400"/>
              </a:spcBef>
              <a:spcAft>
                <a:spcPts val="0"/>
              </a:spcAft>
              <a:buNone/>
            </a:pPr>
            <a:r>
              <a:t/>
            </a:r>
            <a:endParaRPr/>
          </a:p>
          <a:p>
            <a:pPr indent="0" lvl="0" marL="0" rtl="0" algn="ctr">
              <a:spcBef>
                <a:spcPts val="0"/>
              </a:spcBef>
              <a:spcAft>
                <a:spcPts val="0"/>
              </a:spcAft>
              <a:buNone/>
            </a:pPr>
            <a:r>
              <a:rPr lang="en-GB" u="sng"/>
              <a:t>Interest from:</a:t>
            </a:r>
            <a:endParaRPr u="sng"/>
          </a:p>
          <a:p>
            <a:pPr indent="0" lvl="0" marL="0" rtl="0" algn="ctr">
              <a:spcBef>
                <a:spcPts val="0"/>
              </a:spcBef>
              <a:spcAft>
                <a:spcPts val="0"/>
              </a:spcAft>
              <a:buNone/>
            </a:pPr>
            <a:r>
              <a:rPr lang="en-GB"/>
              <a:t>NRF-SAEON</a:t>
            </a:r>
            <a:endParaRPr/>
          </a:p>
        </p:txBody>
      </p:sp>
      <p:sp>
        <p:nvSpPr>
          <p:cNvPr id="131" name="Google Shape;131;p20"/>
          <p:cNvSpPr txBox="1"/>
          <p:nvPr/>
        </p:nvSpPr>
        <p:spPr>
          <a:xfrm>
            <a:off x="3152400" y="3276325"/>
            <a:ext cx="5204100" cy="76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741B47"/>
                </a:solidFill>
              </a:rPr>
              <a:t>The Ocean Action would connect to many of the categories listed above, including coastal resilience, marine technology, deep-sea research and ocean modelling</a:t>
            </a:r>
            <a:r>
              <a:rPr lang="en-GB" sz="1800">
                <a:solidFill>
                  <a:srgbClr val="741B47"/>
                </a:solidFill>
              </a:rPr>
              <a:t>!</a:t>
            </a:r>
            <a:endParaRPr sz="1800">
              <a:solidFill>
                <a:srgbClr val="741B47"/>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id="136" name="Google Shape;136;p21" title="O20_logo.jpg"/>
          <p:cNvPicPr preferRelativeResize="0"/>
          <p:nvPr/>
        </p:nvPicPr>
        <p:blipFill rotWithShape="1">
          <a:blip r:embed="rId3">
            <a:alphaModFix/>
          </a:blip>
          <a:srcRect b="0" l="0" r="0" t="0"/>
          <a:stretch/>
        </p:blipFill>
        <p:spPr>
          <a:xfrm>
            <a:off x="7489349" y="4260525"/>
            <a:ext cx="1538874" cy="762975"/>
          </a:xfrm>
          <a:prstGeom prst="rect">
            <a:avLst/>
          </a:prstGeom>
          <a:noFill/>
          <a:ln>
            <a:noFill/>
          </a:ln>
        </p:spPr>
      </p:pic>
      <p:pic>
        <p:nvPicPr>
          <p:cNvPr id="137" name="Google Shape;137;p21" title="G20SA-Logo-2024_VertiFColour-scaled.jpg"/>
          <p:cNvPicPr preferRelativeResize="0"/>
          <p:nvPr/>
        </p:nvPicPr>
        <p:blipFill rotWithShape="1">
          <a:blip r:embed="rId4">
            <a:alphaModFix/>
          </a:blip>
          <a:srcRect b="0" l="0" r="0" t="0"/>
          <a:stretch/>
        </p:blipFill>
        <p:spPr>
          <a:xfrm>
            <a:off x="118100" y="4242438"/>
            <a:ext cx="589225" cy="7991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