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0" roundtripDataSignature="AMtx7mjFeLD6fUph4k91bKaWVbZGUGKe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5def3b11f0_0_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g35def3b11f0_0_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g35def3b11f0_0_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4"/>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5"/>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5"/>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2" name="Google Shape;2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3"/>
          <p:cNvSpPr/>
          <p:nvPr>
            <p:ph idx="2" type="pic"/>
          </p:nvPr>
        </p:nvSpPr>
        <p:spPr>
          <a:xfrm>
            <a:off x="1792288" y="612775"/>
            <a:ext cx="5486400" cy="4114800"/>
          </a:xfrm>
          <a:prstGeom prst="rect">
            <a:avLst/>
          </a:prstGeom>
          <a:noFill/>
          <a:ln>
            <a:noFill/>
          </a:ln>
        </p:spPr>
      </p:sp>
      <p:sp>
        <p:nvSpPr>
          <p:cNvPr id="68" name="Google Shape;68;p1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b="0" l="0" r="0" t="0"/>
          <a:stretch/>
        </p:blipFill>
        <p:spPr>
          <a:xfrm>
            <a:off x="0" y="429816"/>
            <a:ext cx="9144003" cy="5469756"/>
          </a:xfrm>
          <a:prstGeom prst="rect">
            <a:avLst/>
          </a:prstGeom>
          <a:noFill/>
          <a:ln>
            <a:noFill/>
          </a:ln>
        </p:spPr>
      </p:pic>
      <p:sp>
        <p:nvSpPr>
          <p:cNvPr id="89" name="Google Shape;89;p1"/>
          <p:cNvSpPr txBox="1"/>
          <p:nvPr/>
        </p:nvSpPr>
        <p:spPr>
          <a:xfrm>
            <a:off x="143508" y="642253"/>
            <a:ext cx="8856984" cy="124214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538CD5"/>
              </a:buClr>
              <a:buSzPts val="2400"/>
              <a:buFont typeface="Arial"/>
              <a:buNone/>
            </a:pPr>
            <a:r>
              <a:rPr b="0" i="0" lang="en-US" sz="3200" u="none" cap="none" strike="noStrike">
                <a:solidFill>
                  <a:srgbClr val="538CD5"/>
                </a:solidFill>
                <a:latin typeface="Arial"/>
                <a:ea typeface="Arial"/>
                <a:cs typeface="Arial"/>
                <a:sym typeface="Arial"/>
              </a:rPr>
              <a:t>Re-imagining the South African Marine Research and Exploration Forum (SAMREF)</a:t>
            </a:r>
            <a:endParaRPr b="0" i="0" sz="3200" u="none" cap="none" strike="noStrike">
              <a:solidFill>
                <a:srgbClr val="538CD5"/>
              </a:solidFill>
              <a:latin typeface="Arial"/>
              <a:ea typeface="Arial"/>
              <a:cs typeface="Arial"/>
              <a:sym typeface="Arial"/>
            </a:endParaRPr>
          </a:p>
        </p:txBody>
      </p:sp>
      <p:sp>
        <p:nvSpPr>
          <p:cNvPr id="90" name="Google Shape;90;p1"/>
          <p:cNvSpPr txBox="1"/>
          <p:nvPr/>
        </p:nvSpPr>
        <p:spPr>
          <a:xfrm>
            <a:off x="107500" y="4581122"/>
            <a:ext cx="8856900" cy="1136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Arial"/>
              <a:buNone/>
            </a:pPr>
            <a:r>
              <a:rPr b="0" i="0" lang="en-US" sz="2200" u="none" cap="none" strike="noStrike">
                <a:solidFill>
                  <a:srgbClr val="7F7F7F"/>
                </a:solidFill>
                <a:latin typeface="Arial"/>
                <a:ea typeface="Arial"/>
                <a:cs typeface="Arial"/>
                <a:sym typeface="Arial"/>
              </a:rPr>
              <a:t>Nicole du Plessis</a:t>
            </a:r>
            <a:endParaRPr b="0" i="0" sz="2200" u="none" cap="none" strike="noStrike">
              <a:solidFill>
                <a:srgbClr val="7F7F7F"/>
              </a:solidFill>
              <a:latin typeface="Arial"/>
              <a:ea typeface="Arial"/>
              <a:cs typeface="Arial"/>
              <a:sym typeface="Arial"/>
            </a:endParaRPr>
          </a:p>
          <a:p>
            <a:pPr indent="0" lvl="0" marL="0" marR="0" rtl="0" algn="ctr">
              <a:lnSpc>
                <a:spcPct val="100000"/>
              </a:lnSpc>
              <a:spcBef>
                <a:spcPts val="0"/>
              </a:spcBef>
              <a:spcAft>
                <a:spcPts val="0"/>
              </a:spcAft>
              <a:buClr>
                <a:srgbClr val="7F7F7F"/>
              </a:buClr>
              <a:buSzPts val="2000"/>
              <a:buFont typeface="Arial"/>
              <a:buNone/>
            </a:pPr>
            <a:r>
              <a:rPr b="0" i="0" lang="en-US" sz="2200" u="none" cap="none" strike="noStrike">
                <a:solidFill>
                  <a:srgbClr val="7F7F7F"/>
                </a:solidFill>
                <a:latin typeface="Arial"/>
                <a:ea typeface="Arial"/>
                <a:cs typeface="Arial"/>
                <a:sym typeface="Arial"/>
              </a:rPr>
              <a:t>NRF-SAEON</a:t>
            </a:r>
            <a:endParaRPr b="0" i="0" sz="2200" u="none" cap="none" strike="noStrike">
              <a:solidFill>
                <a:srgbClr val="7F7F7F"/>
              </a:solidFill>
              <a:latin typeface="Arial"/>
              <a:ea typeface="Arial"/>
              <a:cs typeface="Arial"/>
              <a:sym typeface="Arial"/>
            </a:endParaRPr>
          </a:p>
          <a:p>
            <a:pPr indent="0" lvl="0" marL="0" marR="0" rtl="0" algn="ctr">
              <a:lnSpc>
                <a:spcPct val="100000"/>
              </a:lnSpc>
              <a:spcBef>
                <a:spcPts val="0"/>
              </a:spcBef>
              <a:spcAft>
                <a:spcPts val="0"/>
              </a:spcAft>
              <a:buClr>
                <a:srgbClr val="7F7F7F"/>
              </a:buClr>
              <a:buSzPts val="2000"/>
              <a:buFont typeface="Arial"/>
              <a:buNone/>
            </a:pPr>
            <a:r>
              <a:rPr b="0" i="0" lang="en-US" sz="2200" u="none" cap="none" strike="noStrike">
                <a:solidFill>
                  <a:srgbClr val="7F7F7F"/>
                </a:solidFill>
                <a:latin typeface="Arial"/>
                <a:ea typeface="Arial"/>
                <a:cs typeface="Arial"/>
                <a:sym typeface="Arial"/>
              </a:rPr>
              <a:t>28 May 2025</a:t>
            </a:r>
            <a:endParaRPr b="0" i="0" sz="2200" u="none" cap="none" strike="noStrike">
              <a:solidFill>
                <a:srgbClr val="7F7F7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ctrTitle"/>
          </p:nvPr>
        </p:nvSpPr>
        <p:spPr>
          <a:xfrm>
            <a:off x="107504" y="116632"/>
            <a:ext cx="8856900" cy="792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538CD5"/>
              </a:buClr>
              <a:buSzPts val="2400"/>
              <a:buFont typeface="Arial"/>
              <a:buNone/>
            </a:pPr>
            <a:r>
              <a:t/>
            </a:r>
            <a:endParaRPr sz="3600">
              <a:solidFill>
                <a:srgbClr val="538CD5"/>
              </a:solidFill>
              <a:latin typeface="Arial"/>
              <a:ea typeface="Arial"/>
              <a:cs typeface="Arial"/>
              <a:sym typeface="Arial"/>
            </a:endParaRPr>
          </a:p>
          <a:p>
            <a:pPr indent="0" lvl="0" marL="0" rtl="0" algn="ctr">
              <a:lnSpc>
                <a:spcPct val="100000"/>
              </a:lnSpc>
              <a:spcBef>
                <a:spcPts val="0"/>
              </a:spcBef>
              <a:spcAft>
                <a:spcPts val="0"/>
              </a:spcAft>
              <a:buClr>
                <a:srgbClr val="538CD5"/>
              </a:buClr>
              <a:buSzPts val="2400"/>
              <a:buFont typeface="Arial"/>
              <a:buNone/>
            </a:pPr>
            <a:r>
              <a:rPr lang="en-US" sz="3600">
                <a:solidFill>
                  <a:srgbClr val="538CD5"/>
                </a:solidFill>
                <a:latin typeface="Arial"/>
                <a:ea typeface="Arial"/>
                <a:cs typeface="Arial"/>
                <a:sym typeface="Arial"/>
              </a:rPr>
              <a:t>SAMREF</a:t>
            </a:r>
            <a:endParaRPr sz="3600">
              <a:solidFill>
                <a:srgbClr val="538CD5"/>
              </a:solidFill>
              <a:latin typeface="Arial"/>
              <a:ea typeface="Arial"/>
              <a:cs typeface="Arial"/>
              <a:sym typeface="Arial"/>
            </a:endParaRPr>
          </a:p>
          <a:p>
            <a:pPr indent="0" lvl="0" marL="0" rtl="0" algn="l">
              <a:lnSpc>
                <a:spcPct val="100000"/>
              </a:lnSpc>
              <a:spcBef>
                <a:spcPts val="0"/>
              </a:spcBef>
              <a:spcAft>
                <a:spcPts val="0"/>
              </a:spcAft>
              <a:buClr>
                <a:srgbClr val="538CD5"/>
              </a:buClr>
              <a:buSzPts val="2400"/>
              <a:buFont typeface="Arial"/>
              <a:buNone/>
            </a:pPr>
            <a:r>
              <a:t/>
            </a:r>
            <a:endParaRPr sz="3600">
              <a:solidFill>
                <a:srgbClr val="538CD5"/>
              </a:solidFill>
              <a:latin typeface="Arial"/>
              <a:ea typeface="Arial"/>
              <a:cs typeface="Arial"/>
              <a:sym typeface="Arial"/>
            </a:endParaRPr>
          </a:p>
        </p:txBody>
      </p:sp>
      <p:sp>
        <p:nvSpPr>
          <p:cNvPr id="97" name="Google Shape;97;p2"/>
          <p:cNvSpPr txBox="1"/>
          <p:nvPr/>
        </p:nvSpPr>
        <p:spPr>
          <a:xfrm>
            <a:off x="469050" y="1063100"/>
            <a:ext cx="8370900" cy="43692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Established in 2016 under the Operation Phakisa Ocean Economy Oil and Gas Lab</a:t>
            </a:r>
            <a:endParaRPr sz="2000">
              <a:solidFill>
                <a:schemeClr val="dk1"/>
              </a:solidFill>
              <a:latin typeface="Calibri"/>
              <a:ea typeface="Calibri"/>
              <a:cs typeface="Calibri"/>
              <a:sym typeface="Calibri"/>
            </a:endParaRPr>
          </a:p>
          <a:p>
            <a:pPr indent="0" lvl="0" marL="457200" rtl="0" algn="l">
              <a:spcBef>
                <a:spcPts val="0"/>
              </a:spcBef>
              <a:spcAft>
                <a:spcPts val="0"/>
              </a:spcAft>
              <a:buNone/>
            </a:pPr>
            <a:r>
              <a:t/>
            </a:r>
            <a:endParaRPr sz="2000">
              <a:solidFill>
                <a:schemeClr val="dk1"/>
              </a:solidFill>
              <a:latin typeface="Calibri"/>
              <a:ea typeface="Calibri"/>
              <a:cs typeface="Calibri"/>
              <a:sym typeface="Calibri"/>
            </a:endParaRPr>
          </a:p>
          <a:p>
            <a:pPr indent="-355600" lvl="0" marL="457200" rtl="0" algn="l">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Goals of SAMREF:</a:t>
            </a:r>
            <a:endParaRPr sz="2000">
              <a:solidFill>
                <a:schemeClr val="dk1"/>
              </a:solidFill>
              <a:latin typeface="Calibri"/>
              <a:ea typeface="Calibri"/>
              <a:cs typeface="Calibri"/>
              <a:sym typeface="Calibri"/>
            </a:endParaRPr>
          </a:p>
          <a:p>
            <a:pPr indent="-355600" lvl="1" marL="914400" rtl="0" algn="l">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Identify and take advantage of opportunities provided by maritime industry (Oil &amp; Gas, Fisheries, Tourism, Transport) to gather important marine ecosystem data which would otherwise be difficult and expensive to obtain.</a:t>
            </a:r>
            <a:endParaRPr sz="2000">
              <a:solidFill>
                <a:schemeClr val="dk1"/>
              </a:solidFill>
              <a:latin typeface="Calibri"/>
              <a:ea typeface="Calibri"/>
              <a:cs typeface="Calibri"/>
              <a:sym typeface="Calibri"/>
            </a:endParaRPr>
          </a:p>
          <a:p>
            <a:pPr indent="-355600" lvl="1" marL="914400" rtl="0" algn="l">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 Facilitate new collaborative offshore studies that would increase South Africa’s state of knowledge of the offshore marine environment, related to renewable energy potential, marine biodiversity and ecology, climate change and ecosystem functioning.</a:t>
            </a:r>
            <a:endParaRPr sz="2000">
              <a:solidFill>
                <a:schemeClr val="dk1"/>
              </a:solidFill>
              <a:latin typeface="Calibri"/>
              <a:ea typeface="Calibri"/>
              <a:cs typeface="Calibri"/>
              <a:sym typeface="Calibri"/>
            </a:endParaRPr>
          </a:p>
          <a:p>
            <a:pPr indent="0" lvl="0" marL="457200" rtl="0" algn="l">
              <a:spcBef>
                <a:spcPts val="0"/>
              </a:spcBef>
              <a:spcAft>
                <a:spcPts val="0"/>
              </a:spcAft>
              <a:buNone/>
            </a:pPr>
            <a:r>
              <a:t/>
            </a:r>
            <a:endParaRPr sz="20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35def3b11f0_0_1"/>
          <p:cNvSpPr txBox="1"/>
          <p:nvPr>
            <p:ph type="ctrTitle"/>
          </p:nvPr>
        </p:nvSpPr>
        <p:spPr>
          <a:xfrm>
            <a:off x="107504" y="116632"/>
            <a:ext cx="8856900" cy="792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538CD5"/>
              </a:buClr>
              <a:buSzPts val="2400"/>
              <a:buFont typeface="Arial"/>
              <a:buNone/>
            </a:pPr>
            <a:r>
              <a:t/>
            </a:r>
            <a:endParaRPr sz="3600">
              <a:solidFill>
                <a:srgbClr val="538CD5"/>
              </a:solidFill>
              <a:latin typeface="Arial"/>
              <a:ea typeface="Arial"/>
              <a:cs typeface="Arial"/>
              <a:sym typeface="Arial"/>
            </a:endParaRPr>
          </a:p>
          <a:p>
            <a:pPr indent="0" lvl="0" marL="0" rtl="0" algn="ctr">
              <a:lnSpc>
                <a:spcPct val="100000"/>
              </a:lnSpc>
              <a:spcBef>
                <a:spcPts val="0"/>
              </a:spcBef>
              <a:spcAft>
                <a:spcPts val="0"/>
              </a:spcAft>
              <a:buClr>
                <a:srgbClr val="538CD5"/>
              </a:buClr>
              <a:buSzPts val="2400"/>
              <a:buFont typeface="Arial"/>
              <a:buNone/>
            </a:pPr>
            <a:r>
              <a:rPr lang="en-US" sz="3600">
                <a:solidFill>
                  <a:srgbClr val="538CD5"/>
                </a:solidFill>
                <a:latin typeface="Arial"/>
                <a:ea typeface="Arial"/>
                <a:cs typeface="Arial"/>
                <a:sym typeface="Arial"/>
              </a:rPr>
              <a:t>SAMREF 2.0</a:t>
            </a:r>
            <a:endParaRPr sz="3600">
              <a:solidFill>
                <a:srgbClr val="538CD5"/>
              </a:solidFill>
              <a:latin typeface="Arial"/>
              <a:ea typeface="Arial"/>
              <a:cs typeface="Arial"/>
              <a:sym typeface="Arial"/>
            </a:endParaRPr>
          </a:p>
          <a:p>
            <a:pPr indent="0" lvl="0" marL="0" rtl="0" algn="l">
              <a:lnSpc>
                <a:spcPct val="100000"/>
              </a:lnSpc>
              <a:spcBef>
                <a:spcPts val="0"/>
              </a:spcBef>
              <a:spcAft>
                <a:spcPts val="0"/>
              </a:spcAft>
              <a:buClr>
                <a:srgbClr val="538CD5"/>
              </a:buClr>
              <a:buSzPts val="2400"/>
              <a:buFont typeface="Arial"/>
              <a:buNone/>
            </a:pPr>
            <a:r>
              <a:t/>
            </a:r>
            <a:endParaRPr sz="3600">
              <a:solidFill>
                <a:srgbClr val="538CD5"/>
              </a:solidFill>
              <a:latin typeface="Arial"/>
              <a:ea typeface="Arial"/>
              <a:cs typeface="Arial"/>
              <a:sym typeface="Arial"/>
            </a:endParaRPr>
          </a:p>
        </p:txBody>
      </p:sp>
      <p:sp>
        <p:nvSpPr>
          <p:cNvPr id="104" name="Google Shape;104;g35def3b11f0_0_1"/>
          <p:cNvSpPr txBox="1"/>
          <p:nvPr/>
        </p:nvSpPr>
        <p:spPr>
          <a:xfrm>
            <a:off x="107500" y="904400"/>
            <a:ext cx="8856900" cy="2853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400"/>
              </a:spcBef>
              <a:spcAft>
                <a:spcPts val="0"/>
              </a:spcAft>
              <a:buNone/>
            </a:pPr>
            <a:r>
              <a:rPr lang="en-US" sz="1800">
                <a:solidFill>
                  <a:schemeClr val="dk1"/>
                </a:solidFill>
                <a:latin typeface="Times New Roman"/>
                <a:ea typeface="Times New Roman"/>
                <a:cs typeface="Times New Roman"/>
                <a:sym typeface="Times New Roman"/>
              </a:rPr>
              <a:t>In enhancing the function of SAMREF we aim to:</a:t>
            </a:r>
            <a:endParaRPr sz="1800">
              <a:solidFill>
                <a:schemeClr val="dk1"/>
              </a:solidFill>
              <a:latin typeface="Times New Roman"/>
              <a:ea typeface="Times New Roman"/>
              <a:cs typeface="Times New Roman"/>
              <a:sym typeface="Times New Roman"/>
            </a:endParaRPr>
          </a:p>
          <a:p>
            <a:pPr indent="-342900" lvl="0" marL="457200" rtl="0" algn="l">
              <a:lnSpc>
                <a:spcPct val="115000"/>
              </a:lnSpc>
              <a:spcBef>
                <a:spcPts val="1400"/>
              </a:spcBef>
              <a:spcAft>
                <a:spcPts val="0"/>
              </a:spcAft>
              <a:buClr>
                <a:schemeClr val="dk1"/>
              </a:buClr>
              <a:buSzPts val="1800"/>
              <a:buFont typeface="Calibri"/>
              <a:buChar char="●"/>
            </a:pPr>
            <a:r>
              <a:rPr lang="en-US" sz="1800">
                <a:solidFill>
                  <a:schemeClr val="dk1"/>
                </a:solidFill>
                <a:latin typeface="Times New Roman"/>
                <a:ea typeface="Times New Roman"/>
                <a:cs typeface="Times New Roman"/>
                <a:sym typeface="Times New Roman"/>
              </a:rPr>
              <a:t>Strengthen international cooperation in marine </a:t>
            </a:r>
            <a:r>
              <a:rPr b="1" lang="en-US" sz="1800">
                <a:solidFill>
                  <a:schemeClr val="dk1"/>
                </a:solidFill>
                <a:latin typeface="Times New Roman"/>
                <a:ea typeface="Times New Roman"/>
                <a:cs typeface="Times New Roman"/>
                <a:sym typeface="Times New Roman"/>
              </a:rPr>
              <a:t>science, technology, and capacity enhancement</a:t>
            </a:r>
            <a:endParaRPr sz="1800">
              <a:solidFill>
                <a:schemeClr val="dk1"/>
              </a:solidFill>
              <a:latin typeface="Times New Roman"/>
              <a:ea typeface="Times New Roman"/>
              <a:cs typeface="Times New Roman"/>
              <a:sym typeface="Times New Roman"/>
            </a:endParaRPr>
          </a:p>
          <a:p>
            <a:pPr indent="-342900" lvl="0" marL="457200" rtl="0" algn="l">
              <a:lnSpc>
                <a:spcPct val="115000"/>
              </a:lnSpc>
              <a:spcBef>
                <a:spcPts val="0"/>
              </a:spcBef>
              <a:spcAft>
                <a:spcPts val="0"/>
              </a:spcAft>
              <a:buClr>
                <a:schemeClr val="dk1"/>
              </a:buClr>
              <a:buSzPts val="1800"/>
              <a:buFont typeface="Calibri"/>
              <a:buChar char="●"/>
            </a:pPr>
            <a:r>
              <a:rPr lang="en-US" sz="1800">
                <a:solidFill>
                  <a:schemeClr val="dk1"/>
                </a:solidFill>
                <a:latin typeface="Times New Roman"/>
                <a:ea typeface="Times New Roman"/>
                <a:cs typeface="Times New Roman"/>
                <a:sym typeface="Times New Roman"/>
              </a:rPr>
              <a:t>Promote </a:t>
            </a:r>
            <a:r>
              <a:rPr b="1" lang="en-US" sz="1800">
                <a:solidFill>
                  <a:schemeClr val="dk1"/>
                </a:solidFill>
                <a:latin typeface="Times New Roman"/>
                <a:ea typeface="Times New Roman"/>
                <a:cs typeface="Times New Roman"/>
                <a:sym typeface="Times New Roman"/>
              </a:rPr>
              <a:t>shared expertise and technology transfer</a:t>
            </a:r>
            <a:endParaRPr sz="1800">
              <a:solidFill>
                <a:schemeClr val="dk1"/>
              </a:solidFill>
              <a:latin typeface="Times New Roman"/>
              <a:ea typeface="Times New Roman"/>
              <a:cs typeface="Times New Roman"/>
              <a:sym typeface="Times New Roman"/>
            </a:endParaRPr>
          </a:p>
          <a:p>
            <a:pPr indent="-342900" lvl="0" marL="457200" rtl="0" algn="l">
              <a:lnSpc>
                <a:spcPct val="115000"/>
              </a:lnSpc>
              <a:spcBef>
                <a:spcPts val="0"/>
              </a:spcBef>
              <a:spcAft>
                <a:spcPts val="0"/>
              </a:spcAft>
              <a:buClr>
                <a:schemeClr val="dk1"/>
              </a:buClr>
              <a:buSzPts val="1800"/>
              <a:buFont typeface="Calibri"/>
              <a:buChar char="●"/>
            </a:pPr>
            <a:r>
              <a:rPr lang="en-US" sz="1800">
                <a:solidFill>
                  <a:schemeClr val="dk1"/>
                </a:solidFill>
                <a:latin typeface="Times New Roman"/>
                <a:ea typeface="Times New Roman"/>
                <a:cs typeface="Times New Roman"/>
                <a:sym typeface="Times New Roman"/>
              </a:rPr>
              <a:t>Encourage </a:t>
            </a:r>
            <a:r>
              <a:rPr lang="en-US" sz="1800">
                <a:solidFill>
                  <a:schemeClr val="dk1"/>
                </a:solidFill>
                <a:latin typeface="Times New Roman"/>
                <a:ea typeface="Times New Roman"/>
                <a:cs typeface="Times New Roman"/>
                <a:sym typeface="Times New Roman"/>
              </a:rPr>
              <a:t>information</a:t>
            </a:r>
            <a:r>
              <a:rPr lang="en-US" sz="1800">
                <a:solidFill>
                  <a:schemeClr val="dk1"/>
                </a:solidFill>
                <a:latin typeface="Times New Roman"/>
                <a:ea typeface="Times New Roman"/>
                <a:cs typeface="Times New Roman"/>
                <a:sym typeface="Times New Roman"/>
              </a:rPr>
              <a:t> sharing on financial resources such as </a:t>
            </a:r>
            <a:r>
              <a:rPr b="1" lang="en-US" sz="1800">
                <a:solidFill>
                  <a:schemeClr val="dk1"/>
                </a:solidFill>
                <a:latin typeface="Times New Roman"/>
                <a:ea typeface="Times New Roman"/>
                <a:cs typeface="Times New Roman"/>
                <a:sym typeface="Times New Roman"/>
              </a:rPr>
              <a:t>public-private-philanthropic partnerships (PPPPs)</a:t>
            </a:r>
            <a:endParaRPr sz="1800">
              <a:solidFill>
                <a:schemeClr val="dk1"/>
              </a:solidFill>
              <a:latin typeface="Times New Roman"/>
              <a:ea typeface="Times New Roman"/>
              <a:cs typeface="Times New Roman"/>
              <a:sym typeface="Times New Roman"/>
            </a:endParaRPr>
          </a:p>
          <a:p>
            <a:pPr indent="-342900" lvl="0" marL="457200" rtl="0" algn="l">
              <a:lnSpc>
                <a:spcPct val="115000"/>
              </a:lnSpc>
              <a:spcBef>
                <a:spcPts val="0"/>
              </a:spcBef>
              <a:spcAft>
                <a:spcPts val="0"/>
              </a:spcAft>
              <a:buClr>
                <a:schemeClr val="dk1"/>
              </a:buClr>
              <a:buSzPts val="1800"/>
              <a:buFont typeface="Calibri"/>
              <a:buChar char="●"/>
            </a:pPr>
            <a:r>
              <a:rPr lang="en-US" sz="1800">
                <a:solidFill>
                  <a:schemeClr val="dk1"/>
                </a:solidFill>
                <a:latin typeface="Times New Roman"/>
                <a:ea typeface="Times New Roman"/>
                <a:cs typeface="Times New Roman"/>
                <a:sym typeface="Times New Roman"/>
              </a:rPr>
              <a:t>Support advancing inclusive and adaptive </a:t>
            </a:r>
            <a:r>
              <a:rPr b="1" lang="en-US" sz="1800">
                <a:solidFill>
                  <a:schemeClr val="dk1"/>
                </a:solidFill>
                <a:latin typeface="Times New Roman"/>
                <a:ea typeface="Times New Roman"/>
                <a:cs typeface="Times New Roman"/>
                <a:sym typeface="Times New Roman"/>
              </a:rPr>
              <a:t>ocean governance frameworks</a:t>
            </a:r>
            <a:endParaRPr sz="1800">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Calibri"/>
              <a:buChar char="●"/>
            </a:pPr>
            <a:r>
              <a:rPr lang="en-US" sz="1800">
                <a:solidFill>
                  <a:schemeClr val="dk1"/>
                </a:solidFill>
                <a:latin typeface="Times New Roman"/>
                <a:ea typeface="Times New Roman"/>
                <a:cs typeface="Times New Roman"/>
                <a:sym typeface="Times New Roman"/>
              </a:rPr>
              <a:t>Encourage creating platforms for </a:t>
            </a:r>
            <a:r>
              <a:rPr b="1" lang="en-US" sz="1800">
                <a:solidFill>
                  <a:schemeClr val="dk1"/>
                </a:solidFill>
                <a:latin typeface="Times New Roman"/>
                <a:ea typeface="Times New Roman"/>
                <a:cs typeface="Times New Roman"/>
                <a:sym typeface="Times New Roman"/>
              </a:rPr>
              <a:t>financial collaboration</a:t>
            </a:r>
            <a:r>
              <a:rPr lang="en-US" sz="1800">
                <a:solidFill>
                  <a:schemeClr val="dk1"/>
                </a:solidFill>
                <a:latin typeface="Times New Roman"/>
                <a:ea typeface="Times New Roman"/>
                <a:cs typeface="Times New Roman"/>
                <a:sym typeface="Times New Roman"/>
              </a:rPr>
              <a:t> and innovation-driven progress</a:t>
            </a:r>
            <a:endParaRPr sz="1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05" name="Google Shape;105;g35def3b11f0_0_1"/>
          <p:cNvPicPr preferRelativeResize="0"/>
          <p:nvPr/>
        </p:nvPicPr>
        <p:blipFill rotWithShape="1">
          <a:blip r:embed="rId3">
            <a:alphaModFix/>
          </a:blip>
          <a:srcRect b="0" l="0" r="0" t="0"/>
          <a:stretch/>
        </p:blipFill>
        <p:spPr>
          <a:xfrm>
            <a:off x="60888" y="3729634"/>
            <a:ext cx="9022224" cy="222339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800"/>
              <a:buNone/>
            </a:pPr>
            <a:r>
              <a:rPr lang="en-US"/>
              <a:t>Thank you!</a:t>
            </a:r>
            <a:endParaRPr/>
          </a:p>
        </p:txBody>
      </p:sp>
      <p:sp>
        <p:nvSpPr>
          <p:cNvPr id="112" name="Google Shape;112;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228600" lvl="0" marL="457200" rtl="0" algn="l">
              <a:lnSpc>
                <a:spcPct val="100000"/>
              </a:lnSpc>
              <a:spcBef>
                <a:spcPts val="360"/>
              </a:spcBef>
              <a:spcAft>
                <a:spcPts val="0"/>
              </a:spcAft>
              <a:buClr>
                <a:schemeClr val="dk1"/>
              </a:buClr>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