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de54b5d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5de54b5d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de54b5d0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de54b5d0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de54b5d0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de54b5d0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de54b5d0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5de54b5d0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de54b5d0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de54b5d0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de54b5d0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de54b5d0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3662a6f1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3662a6f1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de54b5d0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de54b5d0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de54b5d09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de54b5d0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de54b5d0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de54b5d0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de54b5d09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de54b5d0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12.png"/><Relationship Id="rId7" Type="http://schemas.openxmlformats.org/officeDocument/2006/relationships/image" Target="../media/image11.jpg"/><Relationship Id="rId8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7875" y="690825"/>
            <a:ext cx="4738701" cy="23494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29675" y="3154650"/>
            <a:ext cx="5615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Inception Meeting</a:t>
            </a:r>
            <a:r>
              <a:rPr b="1" i="0" lang="en-GB" sz="25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8 May</a:t>
            </a:r>
            <a:r>
              <a:rPr b="1" i="0" lang="en-GB" sz="2500" u="none" cap="none" strike="noStrike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2025</a:t>
            </a:r>
            <a:endParaRPr b="1" i="0" sz="2500" u="none" cap="none" strike="noStrike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Ocean Economy Taxonomy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 title="NEW-SAEON-LOGO-Irfan 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17025" y="4055741"/>
            <a:ext cx="2366950" cy="92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DSTI Logo colour (1)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150" y="4215617"/>
            <a:ext cx="2366950" cy="83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image (6)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9163" y="4215620"/>
            <a:ext cx="856126" cy="8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G20SA-Logo-2024_VertiFColour-scaled.jp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0975" y="238125"/>
            <a:ext cx="974777" cy="132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1638250" y="1268700"/>
            <a:ext cx="5615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How do we connect with inland communities?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3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1638250" y="1268700"/>
            <a:ext cx="5615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Where is the growth for curriculum development, both at high school and higher education?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1638250" y="1268700"/>
            <a:ext cx="5615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Next steps: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Montserrat"/>
              <a:buChar char="●"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Discussion paper from this interaction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Montserrat"/>
              <a:buChar char="●"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Potential for an in-depth workshop - is there an </a:t>
            </a: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appetite</a:t>
            </a: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 for this?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1638250" y="1268700"/>
            <a:ext cx="5615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What do you understand by the term Ocean Economy?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5" name="Google Shape;65;p14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1638250" y="1268700"/>
            <a:ext cx="56151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What do you understand by the term Blue Economy?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83050" y="866875"/>
            <a:ext cx="4041000" cy="12621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“The </a:t>
            </a:r>
            <a:r>
              <a:rPr b="1" lang="en-GB">
                <a:solidFill>
                  <a:schemeClr val="dk1"/>
                </a:solidFill>
              </a:rPr>
              <a:t>decoupling</a:t>
            </a:r>
            <a:r>
              <a:rPr lang="en-GB">
                <a:solidFill>
                  <a:schemeClr val="dk1"/>
                </a:solidFill>
              </a:rPr>
              <a:t> of </a:t>
            </a:r>
            <a:r>
              <a:rPr b="1" lang="en-GB">
                <a:solidFill>
                  <a:schemeClr val="dk1"/>
                </a:solidFill>
              </a:rPr>
              <a:t>socio-economic activities and development</a:t>
            </a:r>
            <a:r>
              <a:rPr lang="en-GB">
                <a:solidFill>
                  <a:schemeClr val="dk1"/>
                </a:solidFill>
              </a:rPr>
              <a:t> from </a:t>
            </a:r>
            <a:r>
              <a:rPr b="1" lang="en-GB">
                <a:solidFill>
                  <a:schemeClr val="dk1"/>
                </a:solidFill>
              </a:rPr>
              <a:t>environmental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degradation </a:t>
            </a:r>
            <a:r>
              <a:rPr lang="en-GB">
                <a:solidFill>
                  <a:schemeClr val="dk1"/>
                </a:solidFill>
              </a:rPr>
              <a:t>and </a:t>
            </a:r>
            <a:r>
              <a:rPr b="1" lang="en-GB">
                <a:solidFill>
                  <a:schemeClr val="dk1"/>
                </a:solidFill>
              </a:rPr>
              <a:t>optimizing</a:t>
            </a:r>
            <a:r>
              <a:rPr lang="en-GB">
                <a:solidFill>
                  <a:schemeClr val="dk1"/>
                </a:solidFill>
              </a:rPr>
              <a:t> the </a:t>
            </a:r>
            <a:r>
              <a:rPr b="1" lang="en-GB">
                <a:solidFill>
                  <a:schemeClr val="dk1"/>
                </a:solidFill>
              </a:rPr>
              <a:t>benefits</a:t>
            </a:r>
            <a:r>
              <a:rPr lang="en-GB">
                <a:solidFill>
                  <a:schemeClr val="dk1"/>
                </a:solidFill>
              </a:rPr>
              <a:t> which may be derived from </a:t>
            </a:r>
            <a:r>
              <a:rPr b="1" lang="en-GB">
                <a:solidFill>
                  <a:schemeClr val="dk1"/>
                </a:solidFill>
              </a:rPr>
              <a:t>marine resources”</a:t>
            </a:r>
            <a:r>
              <a:rPr lang="en-GB">
                <a:solidFill>
                  <a:schemeClr val="dk1"/>
                </a:solidFill>
              </a:rPr>
              <a:t>, Alam et al., 2020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9" name="Google Shape;79;p16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131425" y="2264513"/>
            <a:ext cx="5981700" cy="16932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“[A] practical </a:t>
            </a:r>
            <a:r>
              <a:rPr b="1" lang="en-GB">
                <a:solidFill>
                  <a:schemeClr val="dk1"/>
                </a:solidFill>
              </a:rPr>
              <a:t>ocean-based economic model</a:t>
            </a:r>
            <a:r>
              <a:rPr lang="en-GB">
                <a:solidFill>
                  <a:schemeClr val="dk1"/>
                </a:solidFill>
              </a:rPr>
              <a:t> using </a:t>
            </a:r>
            <a:r>
              <a:rPr b="1" lang="en-GB">
                <a:solidFill>
                  <a:schemeClr val="dk1"/>
                </a:solidFill>
              </a:rPr>
              <a:t>green infrastructure and technologies, innovative financing</a:t>
            </a:r>
            <a:r>
              <a:rPr lang="en-GB">
                <a:solidFill>
                  <a:schemeClr val="dk1"/>
                </a:solidFill>
              </a:rPr>
              <a:t> mechanisms and proactive institutional arrangements for meeting the twin goals of </a:t>
            </a:r>
            <a:r>
              <a:rPr b="1" lang="en-GB">
                <a:solidFill>
                  <a:schemeClr val="dk1"/>
                </a:solidFill>
              </a:rPr>
              <a:t>protecting our oceans and coasts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enhancing</a:t>
            </a:r>
            <a:r>
              <a:rPr lang="en-GB">
                <a:solidFill>
                  <a:schemeClr val="dk1"/>
                </a:solidFill>
              </a:rPr>
              <a:t> its potential contribution to </a:t>
            </a:r>
            <a:r>
              <a:rPr b="1" lang="en-GB">
                <a:solidFill>
                  <a:schemeClr val="dk1"/>
                </a:solidFill>
              </a:rPr>
              <a:t>sustainable development</a:t>
            </a:r>
            <a:r>
              <a:rPr lang="en-GB">
                <a:solidFill>
                  <a:schemeClr val="dk1"/>
                </a:solidFill>
              </a:rPr>
              <a:t>, including improving human well-being, and reducing environmental risks and ecological scarcities”, Gonzales et al., 2019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494100" y="2372375"/>
            <a:ext cx="2573700" cy="1477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“‘Blue Economy’ includes all the </a:t>
            </a:r>
            <a:r>
              <a:rPr b="1" lang="en-GB">
                <a:solidFill>
                  <a:schemeClr val="dk1"/>
                </a:solidFill>
              </a:rPr>
              <a:t>uses</a:t>
            </a:r>
            <a:r>
              <a:rPr lang="en-GB">
                <a:solidFill>
                  <a:schemeClr val="dk1"/>
                </a:solidFill>
              </a:rPr>
              <a:t> </a:t>
            </a:r>
            <a:r>
              <a:rPr b="1" lang="en-GB">
                <a:solidFill>
                  <a:schemeClr val="dk1"/>
                </a:solidFill>
              </a:rPr>
              <a:t>depending on the sea</a:t>
            </a:r>
            <a:r>
              <a:rPr lang="en-GB">
                <a:solidFill>
                  <a:schemeClr val="dk1"/>
                </a:solidFill>
              </a:rPr>
              <a:t> (located either </a:t>
            </a:r>
            <a:r>
              <a:rPr b="1" lang="en-GB">
                <a:solidFill>
                  <a:schemeClr val="dk1"/>
                </a:solidFill>
              </a:rPr>
              <a:t>on land or sea</a:t>
            </a:r>
            <a:r>
              <a:rPr lang="en-GB">
                <a:solidFill>
                  <a:schemeClr val="dk1"/>
                </a:solidFill>
              </a:rPr>
              <a:t>) and </a:t>
            </a:r>
            <a:r>
              <a:rPr b="1" lang="en-GB">
                <a:solidFill>
                  <a:schemeClr val="dk1"/>
                </a:solidFill>
              </a:rPr>
              <a:t>producing</a:t>
            </a:r>
            <a:r>
              <a:rPr lang="en-GB">
                <a:solidFill>
                  <a:schemeClr val="dk1"/>
                </a:solidFill>
              </a:rPr>
              <a:t> an </a:t>
            </a:r>
            <a:r>
              <a:rPr b="1" lang="en-GB">
                <a:solidFill>
                  <a:schemeClr val="dk1"/>
                </a:solidFill>
              </a:rPr>
              <a:t>economic output</a:t>
            </a:r>
            <a:r>
              <a:rPr lang="en-GB">
                <a:solidFill>
                  <a:schemeClr val="dk1"/>
                </a:solidFill>
              </a:rPr>
              <a:t>”, Niavis, 2017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572000" y="950975"/>
            <a:ext cx="4464600" cy="1262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“A ‘sustainable’ ocean (or “blue”) economy emerges when </a:t>
            </a:r>
            <a:r>
              <a:rPr b="1" lang="en-GB">
                <a:solidFill>
                  <a:schemeClr val="dk1"/>
                </a:solidFill>
              </a:rPr>
              <a:t>economic activity</a:t>
            </a:r>
            <a:r>
              <a:rPr lang="en-GB">
                <a:solidFill>
                  <a:schemeClr val="dk1"/>
                </a:solidFill>
              </a:rPr>
              <a:t> is </a:t>
            </a:r>
            <a:r>
              <a:rPr b="1" lang="en-GB">
                <a:solidFill>
                  <a:schemeClr val="dk1"/>
                </a:solidFill>
              </a:rPr>
              <a:t>in balance</a:t>
            </a:r>
            <a:r>
              <a:rPr lang="en-GB">
                <a:solidFill>
                  <a:schemeClr val="dk1"/>
                </a:solidFill>
              </a:rPr>
              <a:t> with the long-term capacity of ocean ecosystems to support this activity and </a:t>
            </a:r>
            <a:r>
              <a:rPr b="1" lang="en-GB">
                <a:solidFill>
                  <a:schemeClr val="dk1"/>
                </a:solidFill>
              </a:rPr>
              <a:t>remain resilient and healthy</a:t>
            </a:r>
            <a:r>
              <a:rPr lang="en-GB">
                <a:solidFill>
                  <a:schemeClr val="dk1"/>
                </a:solidFill>
              </a:rPr>
              <a:t>”, Findlay, 2023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960900" y="148275"/>
            <a:ext cx="7222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Blue Economy - A Developing Term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825975" y="4009175"/>
            <a:ext cx="5292000" cy="10467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“</a:t>
            </a:r>
            <a:r>
              <a:rPr b="1" lang="en-GB">
                <a:solidFill>
                  <a:schemeClr val="dk1"/>
                </a:solidFill>
              </a:rPr>
              <a:t>[</a:t>
            </a:r>
            <a:r>
              <a:rPr b="1" lang="en-GB">
                <a:solidFill>
                  <a:schemeClr val="dk1"/>
                </a:solidFill>
              </a:rPr>
              <a:t>E]conomic and trade activities</a:t>
            </a:r>
            <a:r>
              <a:rPr lang="en-GB">
                <a:solidFill>
                  <a:schemeClr val="dk1"/>
                </a:solidFill>
              </a:rPr>
              <a:t> that integrate the </a:t>
            </a:r>
            <a:r>
              <a:rPr b="1" lang="en-GB">
                <a:solidFill>
                  <a:schemeClr val="dk1"/>
                </a:solidFill>
              </a:rPr>
              <a:t>conservation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sustainable use</a:t>
            </a:r>
            <a:r>
              <a:rPr lang="en-GB">
                <a:solidFill>
                  <a:schemeClr val="dk1"/>
                </a:solidFill>
              </a:rPr>
              <a:t> and </a:t>
            </a:r>
            <a:r>
              <a:rPr b="1" lang="en-GB">
                <a:solidFill>
                  <a:schemeClr val="dk1"/>
                </a:solidFill>
              </a:rPr>
              <a:t>management</a:t>
            </a:r>
            <a:r>
              <a:rPr lang="en-GB">
                <a:solidFill>
                  <a:schemeClr val="dk1"/>
                </a:solidFill>
              </a:rPr>
              <a:t> of </a:t>
            </a:r>
            <a:r>
              <a:rPr b="1" lang="en-GB">
                <a:solidFill>
                  <a:schemeClr val="dk1"/>
                </a:solidFill>
              </a:rPr>
              <a:t>biodiversity</a:t>
            </a:r>
            <a:r>
              <a:rPr lang="en-GB">
                <a:solidFill>
                  <a:schemeClr val="dk1"/>
                </a:solidFill>
              </a:rPr>
              <a:t>, including maritime ecosystems, and genetic resources</a:t>
            </a:r>
            <a:r>
              <a:rPr lang="en-GB">
                <a:solidFill>
                  <a:schemeClr val="dk1"/>
                </a:solidFill>
              </a:rPr>
              <a:t>”, van Wyk, 2015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838" y="152400"/>
            <a:ext cx="706433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70450" y="135225"/>
            <a:ext cx="740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What is the Ocean Economy worth?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ESA - 10 remarkable Earth facts"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50" y="917275"/>
            <a:ext cx="2133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2400325" y="917275"/>
            <a:ext cx="493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It is the 5th largest economy globally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Map of Germany | RailPass.com" id="100" name="Google Shape;10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6025" y="1746900"/>
            <a:ext cx="183832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 Map - Free Map of India With ..." id="101" name="Google Shape;10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6300" y="1842150"/>
            <a:ext cx="1981200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Uk outline map.png - Wikipedia" id="102" name="Google Shape;10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03725" y="1680225"/>
            <a:ext cx="1847850" cy="2466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1678350" y="4258763"/>
            <a:ext cx="4937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If it were a country, it would outrank Germany, India and the UK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4287750" y="4737600"/>
            <a:ext cx="14472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WWF, 2015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8833" l="0" r="0" t="0"/>
          <a:stretch/>
        </p:blipFill>
        <p:spPr>
          <a:xfrm>
            <a:off x="0" y="0"/>
            <a:ext cx="43381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125" y="334300"/>
            <a:ext cx="4139475" cy="44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/>
          <p:nvPr/>
        </p:nvSpPr>
        <p:spPr>
          <a:xfrm>
            <a:off x="7860975" y="3231850"/>
            <a:ext cx="257100" cy="1080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170450" y="135225"/>
            <a:ext cx="740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What is the Ocean Economy worth?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742025" y="1153000"/>
            <a:ext cx="258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3 - 4 %</a:t>
            </a:r>
            <a:endParaRPr b="1" sz="6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3180425" y="1476250"/>
            <a:ext cx="493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Global economic output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526275" y="2709575"/>
            <a:ext cx="4074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133 million</a:t>
            </a:r>
            <a:endParaRPr b="1" sz="6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1446875" y="3032825"/>
            <a:ext cx="271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Supports full-time jobs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1" title="O20_logo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9349" y="4260525"/>
            <a:ext cx="1538874" cy="7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title="G20SA-Logo-2024_VertiFColour-scale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100" y="4242438"/>
            <a:ext cx="589225" cy="7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638250" y="1268700"/>
            <a:ext cx="56151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Interactive discussion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What is the potential for growth in South Africa?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Particularly for businesses, innovators and society?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n-GB" sz="2500">
                <a:solidFill>
                  <a:srgbClr val="1C4587"/>
                </a:solidFill>
                <a:latin typeface="Montserrat"/>
                <a:ea typeface="Montserrat"/>
                <a:cs typeface="Montserrat"/>
                <a:sym typeface="Montserrat"/>
              </a:rPr>
              <a:t>Where are the gaps?</a:t>
            </a:r>
            <a:endParaRPr b="1" sz="2500">
              <a:solidFill>
                <a:srgbClr val="1C45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